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 id="2147483737" r:id="rId3"/>
  </p:sldMasterIdLst>
  <p:sldIdLst>
    <p:sldId id="266" r:id="rId4"/>
    <p:sldId id="299" r:id="rId5"/>
    <p:sldId id="330" r:id="rId6"/>
    <p:sldId id="344" r:id="rId7"/>
    <p:sldId id="345" r:id="rId8"/>
    <p:sldId id="331" r:id="rId9"/>
    <p:sldId id="332" r:id="rId10"/>
    <p:sldId id="321" r:id="rId11"/>
    <p:sldId id="322" r:id="rId12"/>
    <p:sldId id="323" r:id="rId13"/>
    <p:sldId id="333" r:id="rId14"/>
    <p:sldId id="334" r:id="rId15"/>
    <p:sldId id="335" r:id="rId16"/>
    <p:sldId id="336" r:id="rId17"/>
    <p:sldId id="337" r:id="rId18"/>
    <p:sldId id="338" r:id="rId19"/>
    <p:sldId id="339" r:id="rId20"/>
    <p:sldId id="340" r:id="rId21"/>
    <p:sldId id="341" r:id="rId22"/>
    <p:sldId id="342" r:id="rId23"/>
    <p:sldId id="343" r:id="rId24"/>
    <p:sldId id="315" r:id="rId25"/>
    <p:sldId id="317" r:id="rId26"/>
    <p:sldId id="274" r:id="rId27"/>
    <p:sldId id="319" r:id="rId28"/>
    <p:sldId id="320" r:id="rId29"/>
    <p:sldId id="30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2C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33" autoAdjust="0"/>
    <p:restoredTop sz="94660"/>
  </p:normalViewPr>
  <p:slideViewPr>
    <p:cSldViewPr snapToGrid="0">
      <p:cViewPr varScale="1">
        <p:scale>
          <a:sx n="77" d="100"/>
          <a:sy n="77" d="100"/>
        </p:scale>
        <p:origin x="8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8984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1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41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067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6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41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40802" cy="990777"/>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40802" cy="4812242"/>
          </a:xfrm>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62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29513" cy="990777"/>
          </a:xfrm>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29513" cy="4812242"/>
          </a:xfrm>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59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918224" cy="990777"/>
          </a:xfrm>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918224" cy="4812242"/>
          </a:xfrm>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1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5" y="699911"/>
            <a:ext cx="8963379" cy="990777"/>
          </a:xfrm>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4" y="1825625"/>
            <a:ext cx="8963379" cy="4812242"/>
          </a:xfrm>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726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2356" y="699911"/>
            <a:ext cx="8895646" cy="990777"/>
          </a:xfrm>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1772355" y="1825625"/>
            <a:ext cx="8895646" cy="4812242"/>
          </a:xfrm>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4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3093155"/>
            <a:ext cx="8827911" cy="1896533"/>
          </a:xfrm>
        </p:spPr>
        <p:txBody>
          <a:bodyPr anchor="t"/>
          <a:lstStyle>
            <a:lvl1pPr algn="l">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40087" y="5092172"/>
            <a:ext cx="8827911" cy="9699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75628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00B0F0"/>
              </a:buClr>
              <a:defRPr>
                <a:solidFill>
                  <a:schemeClr val="tx1"/>
                </a:solidFill>
                <a:latin typeface="Segoe UI" panose="020B0502040204020203" pitchFamily="34" charset="0"/>
                <a:cs typeface="Segoe UI" panose="020B0502040204020203" pitchFamily="34" charset="0"/>
              </a:defRPr>
            </a:lvl1pPr>
            <a:lvl2pPr>
              <a:buClr>
                <a:srgbClr val="00B0F0"/>
              </a:buClr>
              <a:defRPr>
                <a:solidFill>
                  <a:schemeClr val="tx1"/>
                </a:solidFill>
                <a:latin typeface="Segoe UI" panose="020B0502040204020203" pitchFamily="34" charset="0"/>
                <a:cs typeface="Segoe UI" panose="020B0502040204020203" pitchFamily="34" charset="0"/>
              </a:defRPr>
            </a:lvl2pPr>
            <a:lvl3pPr>
              <a:buClr>
                <a:srgbClr val="00B0F0"/>
              </a:buClr>
              <a:defRPr>
                <a:solidFill>
                  <a:schemeClr val="tx1"/>
                </a:solidFill>
                <a:latin typeface="Segoe UI" panose="020B0502040204020203" pitchFamily="34" charset="0"/>
                <a:cs typeface="Segoe UI" panose="020B0502040204020203" pitchFamily="34" charset="0"/>
              </a:defRPr>
            </a:lvl3pPr>
            <a:lvl4pPr>
              <a:buClr>
                <a:srgbClr val="00B0F0"/>
              </a:buClr>
              <a:defRPr>
                <a:solidFill>
                  <a:schemeClr val="tx1"/>
                </a:solidFill>
                <a:latin typeface="Segoe UI" panose="020B0502040204020203" pitchFamily="34" charset="0"/>
                <a:cs typeface="Segoe UI" panose="020B0502040204020203" pitchFamily="34" charset="0"/>
              </a:defRPr>
            </a:lvl4pPr>
            <a:lvl5pPr>
              <a:buClr>
                <a:srgbClr val="00B0F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http://devrain.com/Conten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7500" y="6089016"/>
            <a:ext cx="1409698" cy="59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44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7030A0"/>
              </a:buClr>
              <a:defRPr>
                <a:solidFill>
                  <a:schemeClr val="tx1"/>
                </a:solidFill>
                <a:latin typeface="Segoe UI" panose="020B0502040204020203" pitchFamily="34" charset="0"/>
                <a:cs typeface="Segoe UI" panose="020B0502040204020203" pitchFamily="34" charset="0"/>
              </a:defRPr>
            </a:lvl1pPr>
            <a:lvl2pPr>
              <a:buClr>
                <a:srgbClr val="7030A0"/>
              </a:buClr>
              <a:defRPr>
                <a:solidFill>
                  <a:schemeClr val="tx1"/>
                </a:solidFill>
                <a:latin typeface="Segoe UI" panose="020B0502040204020203" pitchFamily="34" charset="0"/>
                <a:cs typeface="Segoe UI" panose="020B0502040204020203" pitchFamily="34" charset="0"/>
              </a:defRPr>
            </a:lvl2pPr>
            <a:lvl3pPr>
              <a:buClr>
                <a:srgbClr val="7030A0"/>
              </a:buClr>
              <a:defRPr>
                <a:solidFill>
                  <a:schemeClr val="tx1"/>
                </a:solidFill>
                <a:latin typeface="Segoe UI" panose="020B0502040204020203" pitchFamily="34" charset="0"/>
                <a:cs typeface="Segoe UI" panose="020B0502040204020203" pitchFamily="34" charset="0"/>
              </a:defRPr>
            </a:lvl3pPr>
            <a:lvl4pPr>
              <a:buClr>
                <a:srgbClr val="7030A0"/>
              </a:buClr>
              <a:defRPr>
                <a:solidFill>
                  <a:schemeClr val="tx1"/>
                </a:solidFill>
                <a:latin typeface="Segoe UI" panose="020B0502040204020203" pitchFamily="34" charset="0"/>
                <a:cs typeface="Segoe UI" panose="020B0502040204020203" pitchFamily="34" charset="0"/>
              </a:defRPr>
            </a:lvl4pPr>
            <a:lvl5pPr>
              <a:buClr>
                <a:srgbClr val="7030A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104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2"/>
              </a:buClr>
              <a:defRPr>
                <a:solidFill>
                  <a:schemeClr val="tx1"/>
                </a:solidFill>
                <a:latin typeface="Segoe UI" panose="020B0502040204020203" pitchFamily="34" charset="0"/>
                <a:cs typeface="Segoe UI" panose="020B0502040204020203" pitchFamily="34" charset="0"/>
              </a:defRPr>
            </a:lvl1pPr>
            <a:lvl2pPr>
              <a:buClr>
                <a:schemeClr val="accent2"/>
              </a:buClr>
              <a:defRPr>
                <a:solidFill>
                  <a:schemeClr val="tx1"/>
                </a:solidFill>
                <a:latin typeface="Segoe UI" panose="020B0502040204020203" pitchFamily="34" charset="0"/>
                <a:cs typeface="Segoe UI" panose="020B0502040204020203" pitchFamily="34" charset="0"/>
              </a:defRPr>
            </a:lvl2pPr>
            <a:lvl3pPr>
              <a:buClr>
                <a:schemeClr val="accent2"/>
              </a:buClr>
              <a:defRPr>
                <a:solidFill>
                  <a:schemeClr val="tx1"/>
                </a:solidFill>
                <a:latin typeface="Segoe UI" panose="020B0502040204020203" pitchFamily="34" charset="0"/>
                <a:cs typeface="Segoe UI" panose="020B0502040204020203" pitchFamily="34" charset="0"/>
              </a:defRPr>
            </a:lvl3pPr>
            <a:lvl4pPr>
              <a:buClr>
                <a:schemeClr val="accent2"/>
              </a:buClr>
              <a:defRPr>
                <a:solidFill>
                  <a:schemeClr val="tx1"/>
                </a:solidFill>
                <a:latin typeface="Segoe UI" panose="020B0502040204020203" pitchFamily="34" charset="0"/>
                <a:cs typeface="Segoe UI" panose="020B0502040204020203" pitchFamily="34" charset="0"/>
              </a:defRPr>
            </a:lvl4pPr>
            <a:lvl5pPr>
              <a:buClr>
                <a:schemeClr val="accent2"/>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712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D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92D050"/>
              </a:buClr>
              <a:defRPr>
                <a:solidFill>
                  <a:schemeClr val="tx1"/>
                </a:solidFill>
                <a:latin typeface="Segoe UI" panose="020B0502040204020203" pitchFamily="34" charset="0"/>
                <a:cs typeface="Segoe UI" panose="020B0502040204020203" pitchFamily="34" charset="0"/>
              </a:defRPr>
            </a:lvl1pPr>
            <a:lvl2pPr>
              <a:buClr>
                <a:srgbClr val="92D050"/>
              </a:buClr>
              <a:defRPr>
                <a:solidFill>
                  <a:schemeClr val="tx1"/>
                </a:solidFill>
                <a:latin typeface="Segoe UI" panose="020B0502040204020203" pitchFamily="34" charset="0"/>
                <a:cs typeface="Segoe UI" panose="020B0502040204020203" pitchFamily="34" charset="0"/>
              </a:defRPr>
            </a:lvl2pPr>
            <a:lvl3pPr>
              <a:buClr>
                <a:srgbClr val="92D050"/>
              </a:buClr>
              <a:defRPr>
                <a:solidFill>
                  <a:schemeClr val="tx1"/>
                </a:solidFill>
                <a:latin typeface="Segoe UI" panose="020B0502040204020203" pitchFamily="34" charset="0"/>
                <a:cs typeface="Segoe UI" panose="020B0502040204020203" pitchFamily="34" charset="0"/>
              </a:defRPr>
            </a:lvl3pPr>
            <a:lvl4pPr>
              <a:buClr>
                <a:srgbClr val="92D050"/>
              </a:buClr>
              <a:defRPr>
                <a:solidFill>
                  <a:schemeClr val="tx1"/>
                </a:solidFill>
                <a:latin typeface="Segoe UI" panose="020B0502040204020203" pitchFamily="34" charset="0"/>
                <a:cs typeface="Segoe UI" panose="020B0502040204020203" pitchFamily="34" charset="0"/>
              </a:defRPr>
            </a:lvl4pPr>
            <a:lvl5pPr>
              <a:buClr>
                <a:srgbClr val="92D050"/>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CECB"/>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52CECB"/>
              </a:buClr>
              <a:defRPr>
                <a:solidFill>
                  <a:schemeClr val="tx1"/>
                </a:solidFill>
                <a:latin typeface="Segoe UI" panose="020B0502040204020203" pitchFamily="34" charset="0"/>
                <a:cs typeface="Segoe UI" panose="020B0502040204020203" pitchFamily="34" charset="0"/>
              </a:defRPr>
            </a:lvl1pPr>
            <a:lvl2pPr>
              <a:buClr>
                <a:srgbClr val="52CECB"/>
              </a:buClr>
              <a:defRPr>
                <a:solidFill>
                  <a:schemeClr val="tx1"/>
                </a:solidFill>
                <a:latin typeface="Segoe UI" panose="020B0502040204020203" pitchFamily="34" charset="0"/>
                <a:cs typeface="Segoe UI" panose="020B0502040204020203" pitchFamily="34" charset="0"/>
              </a:defRPr>
            </a:lvl2pPr>
            <a:lvl3pPr>
              <a:buClr>
                <a:srgbClr val="52CECB"/>
              </a:buClr>
              <a:defRPr>
                <a:solidFill>
                  <a:schemeClr val="tx1"/>
                </a:solidFill>
                <a:latin typeface="Segoe UI" panose="020B0502040204020203" pitchFamily="34" charset="0"/>
                <a:cs typeface="Segoe UI" panose="020B0502040204020203" pitchFamily="34" charset="0"/>
              </a:defRPr>
            </a:lvl3pPr>
            <a:lvl4pPr>
              <a:buClr>
                <a:srgbClr val="52CECB"/>
              </a:buClr>
              <a:defRPr>
                <a:solidFill>
                  <a:schemeClr val="tx1"/>
                </a:solidFill>
                <a:latin typeface="Segoe UI" panose="020B0502040204020203" pitchFamily="34" charset="0"/>
                <a:cs typeface="Segoe UI" panose="020B0502040204020203" pitchFamily="34" charset="0"/>
              </a:defRPr>
            </a:lvl4pPr>
            <a:lvl5pPr>
              <a:buClr>
                <a:srgbClr val="52CECB"/>
              </a:buClr>
              <a:defRPr>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398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6325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8275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77915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2978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9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6334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5393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9515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95746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1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74911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17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41357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8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7005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0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248930"/>
            <a:ext cx="9552517" cy="2313545"/>
          </a:xfrm>
        </p:spPr>
        <p:txBody>
          <a:bodyPr anchor="b"/>
          <a:lstStyle>
            <a:lvl1pPr>
              <a:defRPr sz="60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63395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075935"/>
            <a:ext cx="9552517" cy="2486540"/>
          </a:xfrm>
        </p:spPr>
        <p:txBody>
          <a:bodyPr anchor="b"/>
          <a:lstStyle>
            <a:lvl1pPr>
              <a:defRPr sz="6000">
                <a:solidFill>
                  <a:srgbClr val="7030A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0650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6170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1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13005"/>
            <a:ext cx="9552517" cy="2449470"/>
          </a:xfrm>
        </p:spPr>
        <p:txBody>
          <a:bodyPr anchor="b"/>
          <a:lstStyle>
            <a:lvl1pPr>
              <a:defRPr sz="60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97346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4932" y="2100649"/>
            <a:ext cx="9552517" cy="2461826"/>
          </a:xfrm>
        </p:spPr>
        <p:txBody>
          <a:bodyPr anchor="b"/>
          <a:lstStyle>
            <a:lvl1pPr>
              <a:defRPr sz="6000">
                <a:solidFill>
                  <a:srgbClr val="52CECB"/>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794932" y="4589463"/>
            <a:ext cx="9552518"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247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2473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00B0F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177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7030A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69298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FF990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76517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450" y="1594022"/>
            <a:ext cx="10194324" cy="654908"/>
          </a:xfrm>
        </p:spPr>
        <p:txBody>
          <a:bodyPr anchor="b">
            <a:noAutofit/>
          </a:bodyPr>
          <a:lstStyle>
            <a:lvl1pPr>
              <a:defRPr sz="3600">
                <a:solidFill>
                  <a:srgbClr val="92D05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643451" y="2360141"/>
            <a:ext cx="10194322" cy="4028302"/>
          </a:xfrm>
        </p:spPr>
        <p:txBody>
          <a:bodyPr/>
          <a:lstStyle>
            <a:lvl1pPr marL="0" indent="0">
              <a:buNone/>
              <a:defRPr sz="2400">
                <a:solidFill>
                  <a:schemeClr val="bg1">
                    <a:lumMod val="50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57722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43467"/>
            <a:ext cx="10515600" cy="1047221"/>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688064"/>
          </a:xfrm>
        </p:spPr>
        <p:txBody>
          <a:bodyPr/>
          <a:lstStyle>
            <a:lvl1pPr>
              <a:buClr>
                <a:srgbClr val="00B0F0"/>
              </a:buClr>
              <a:defRPr>
                <a:latin typeface="Segoe UI" panose="020B0502040204020203" pitchFamily="34" charset="0"/>
                <a:cs typeface="Segoe UI" panose="020B0502040204020203" pitchFamily="34" charset="0"/>
              </a:defRPr>
            </a:lvl1pPr>
            <a:lvl2pPr>
              <a:buClr>
                <a:srgbClr val="00B0F0"/>
              </a:buClr>
              <a:defRPr>
                <a:latin typeface="Segoe UI" panose="020B0502040204020203" pitchFamily="34" charset="0"/>
                <a:cs typeface="Segoe UI" panose="020B0502040204020203" pitchFamily="34" charset="0"/>
              </a:defRPr>
            </a:lvl2pPr>
            <a:lvl3pPr>
              <a:buClr>
                <a:srgbClr val="00B0F0"/>
              </a:buClr>
              <a:defRPr>
                <a:latin typeface="Segoe UI" panose="020B0502040204020203" pitchFamily="34" charset="0"/>
                <a:cs typeface="Segoe UI" panose="020B0502040204020203" pitchFamily="34" charset="0"/>
              </a:defRPr>
            </a:lvl3pPr>
            <a:lvl4pPr>
              <a:buClr>
                <a:srgbClr val="00B0F0"/>
              </a:buClr>
              <a:defRPr>
                <a:latin typeface="Segoe UI" panose="020B0502040204020203" pitchFamily="34" charset="0"/>
                <a:cs typeface="Segoe UI" panose="020B0502040204020203" pitchFamily="34" charset="0"/>
              </a:defRPr>
            </a:lvl4pPr>
            <a:lvl5pPr>
              <a:buClr>
                <a:srgbClr val="00B0F0"/>
              </a:buCl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31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10515600" cy="959556"/>
          </a:xfrm>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50230"/>
            <a:ext cx="5157787"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B0F0"/>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50230"/>
            <a:ext cx="5183188" cy="4053769"/>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181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1261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464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4385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6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11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75101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6087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5113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5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3022" y="365125"/>
            <a:ext cx="10080978"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2734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8997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976489"/>
            <a:ext cx="3932237" cy="1416756"/>
          </a:xfrm>
        </p:spPr>
        <p:txBody>
          <a:bodyPr anchor="t"/>
          <a:lstStyle>
            <a:lvl1pPr>
              <a:defRPr sz="3200">
                <a:solidFill>
                  <a:srgbClr val="00B0F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976490"/>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576689"/>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521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50569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6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9850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998867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7124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0532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21860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16756"/>
          </a:xfrm>
        </p:spPr>
        <p:txBody>
          <a:bodyPr anchor="t"/>
          <a:lstStyle>
            <a:lvl1pPr>
              <a:defRPr sz="32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04338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05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75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2091585"/>
            <a:ext cx="7630213" cy="1844608"/>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59018" y="289516"/>
            <a:ext cx="11467743" cy="899665"/>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385365377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37823806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1898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71984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7220967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405625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07398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0820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0321505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18001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3995909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159259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989092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310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72532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011433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32534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1992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0088" y="1122363"/>
            <a:ext cx="8827911" cy="2387600"/>
          </a:xfrm>
        </p:spPr>
        <p:txBody>
          <a:bodyPr anchor="b"/>
          <a:lstStyle>
            <a:lvl1pPr algn="l">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40088" y="3602038"/>
            <a:ext cx="8827911" cy="1655762"/>
          </a:xfrm>
        </p:spPr>
        <p:txBody>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044684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4352361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3019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rgbClr val="505050"/>
                    </a:gs>
                    <a:gs pos="100000">
                      <a:srgbClr val="505050"/>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84709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40810207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924880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rgbClr val="505050"/>
                    </a:gs>
                    <a:gs pos="100000">
                      <a:srgbClr val="505050"/>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13119165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39" y="1194773"/>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837944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rgbClr val="505050"/>
                    </a:gs>
                    <a:gs pos="100000">
                      <a:srgbClr val="505050"/>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187620"/>
            <a:ext cx="4496468" cy="44827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313"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hasCustomPrompt="1"/>
          </p:nvPr>
        </p:nvSpPr>
        <p:spPr>
          <a:xfrm>
            <a:off x="269242" y="291070"/>
            <a:ext cx="11653522" cy="896552"/>
          </a:xfrm>
        </p:spPr>
        <p:txBody>
          <a:bodyPr vert="horz" lIns="182880" tIns="45720" rIns="182880" bIns="4572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11903108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rgbClr val="505050"/>
                    </a:gs>
                    <a:gs pos="100000">
                      <a:srgbClr val="505050"/>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8344751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9169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726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7241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68857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4481204"/>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7456510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611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69239" y="2084172"/>
            <a:ext cx="11653523" cy="4482760"/>
          </a:xfrm>
        </p:spPr>
        <p:txBody>
          <a:bodyPr>
            <a:normAutofit/>
          </a:bodyPr>
          <a:lstStyle>
            <a:lvl1pPr>
              <a:spcAft>
                <a:spcPts val="800"/>
              </a:spcAft>
              <a:defRPr sz="2353">
                <a:latin typeface="Consolas" pitchFamily="49" charset="0"/>
                <a:cs typeface="Consolas" pitchFamily="49" charset="0"/>
              </a:defRPr>
            </a:lvl1pPr>
            <a:lvl2pPr>
              <a:spcAft>
                <a:spcPts val="800"/>
              </a:spcAft>
              <a:defRPr sz="2353">
                <a:latin typeface="Consolas" pitchFamily="49" charset="0"/>
                <a:cs typeface="Consolas" pitchFamily="49" charset="0"/>
              </a:defRPr>
            </a:lvl2pPr>
            <a:lvl3pPr>
              <a:spcAft>
                <a:spcPts val="800"/>
              </a:spcAft>
              <a:defRPr sz="2353">
                <a:latin typeface="Consolas" pitchFamily="49" charset="0"/>
                <a:cs typeface="Consolas" pitchFamily="49" charset="0"/>
              </a:defRPr>
            </a:lvl3p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415084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4859"/>
            <a:ext cx="3223861" cy="688282"/>
          </a:xfrm>
          <a:prstGeom prst="rect">
            <a:avLst/>
          </a:prstGeom>
        </p:spPr>
      </p:pic>
    </p:spTree>
    <p:extLst>
      <p:ext uri="{BB962C8B-B14F-4D97-AF65-F5344CB8AC3E}">
        <p14:creationId xmlns:p14="http://schemas.microsoft.com/office/powerpoint/2010/main" val="5890779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2.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3.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053479"/>
      </p:ext>
    </p:extLst>
  </p:cSld>
  <p:clrMap bg1="lt1" tx1="dk1" bg2="lt2" tx2="dk2" accent1="accent1" accent2="accent2" accent3="accent3" accent4="accent4" accent5="accent5" accent6="accent6" hlink="hlink" folHlink="folHlink"/>
  <p:sldLayoutIdLst>
    <p:sldLayoutId id="2147483681" r:id="rId1"/>
    <p:sldLayoutId id="2147483712" r:id="rId2"/>
    <p:sldLayoutId id="2147483649" r:id="rId3"/>
    <p:sldLayoutId id="2147483706" r:id="rId4"/>
    <p:sldLayoutId id="2147483677" r:id="rId5"/>
    <p:sldLayoutId id="2147483678" r:id="rId6"/>
    <p:sldLayoutId id="2147483679" r:id="rId7"/>
    <p:sldLayoutId id="2147483680" r:id="rId8"/>
    <p:sldLayoutId id="2147483650" r:id="rId9"/>
    <p:sldLayoutId id="2147483707" r:id="rId10"/>
    <p:sldLayoutId id="2147483708" r:id="rId11"/>
    <p:sldLayoutId id="2147483709" r:id="rId12"/>
    <p:sldLayoutId id="2147483710" r:id="rId13"/>
    <p:sldLayoutId id="2147483711" r:id="rId14"/>
    <p:sldLayoutId id="2147483686" r:id="rId15"/>
    <p:sldLayoutId id="2147483692" r:id="rId16"/>
    <p:sldLayoutId id="2147483693" r:id="rId17"/>
    <p:sldLayoutId id="2147483694" r:id="rId18"/>
    <p:sldLayoutId id="2147483695" r:id="rId19"/>
    <p:sldLayoutId id="2147483691" r:id="rId20"/>
    <p:sldLayoutId id="2147483687" r:id="rId21"/>
    <p:sldLayoutId id="2147483688" r:id="rId22"/>
    <p:sldLayoutId id="2147483689" r:id="rId23"/>
    <p:sldLayoutId id="2147483690" r:id="rId24"/>
    <p:sldLayoutId id="2147483658" r:id="rId25"/>
    <p:sldLayoutId id="2147483666" r:id="rId26"/>
    <p:sldLayoutId id="2147483667" r:id="rId27"/>
    <p:sldLayoutId id="2147483668" r:id="rId28"/>
    <p:sldLayoutId id="2147483670" r:id="rId29"/>
    <p:sldLayoutId id="2147483713" r:id="rId30"/>
    <p:sldLayoutId id="2147483714" r:id="rId31"/>
    <p:sldLayoutId id="2147483715" r:id="rId32"/>
    <p:sldLayoutId id="2147483716" r:id="rId33"/>
    <p:sldLayoutId id="2147483717" r:id="rId34"/>
    <p:sldLayoutId id="2147483696" r:id="rId35"/>
    <p:sldLayoutId id="2147483697" r:id="rId36"/>
    <p:sldLayoutId id="2147483698" r:id="rId37"/>
    <p:sldLayoutId id="2147483699" r:id="rId38"/>
    <p:sldLayoutId id="2147483700" r:id="rId39"/>
    <p:sldLayoutId id="2147483651" r:id="rId40"/>
    <p:sldLayoutId id="2147483701" r:id="rId41"/>
    <p:sldLayoutId id="2147483702" r:id="rId42"/>
    <p:sldLayoutId id="2147483703" r:id="rId43"/>
    <p:sldLayoutId id="2147483652" r:id="rId44"/>
    <p:sldLayoutId id="2147483653" r:id="rId45"/>
    <p:sldLayoutId id="2147483654" r:id="rId46"/>
    <p:sldLayoutId id="2147483662" r:id="rId47"/>
    <p:sldLayoutId id="2147483663" r:id="rId48"/>
    <p:sldLayoutId id="2147483704" r:id="rId49"/>
    <p:sldLayoutId id="2147483664" r:id="rId50"/>
    <p:sldLayoutId id="2147483665" r:id="rId51"/>
    <p:sldLayoutId id="2147483671" r:id="rId52"/>
    <p:sldLayoutId id="2147483655" r:id="rId53"/>
    <p:sldLayoutId id="2147483657" r:id="rId54"/>
    <p:sldLayoutId id="2147483676" r:id="rId55"/>
    <p:sldLayoutId id="2147483705" r:id="rId56"/>
    <p:sldLayoutId id="2147483672" r:id="rId57"/>
    <p:sldLayoutId id="2147483673" r:id="rId58"/>
    <p:sldLayoutId id="2147483674" r:id="rId59"/>
    <p:sldLayoutId id="2147483675" r:id="rId60"/>
    <p:sldLayoutId id="2147483718" r:id="rId61"/>
    <p:sldLayoutId id="2147483719" r:id="rId62"/>
    <p:sldLayoutId id="2147483754" r:id="rId63"/>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377176114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187620"/>
            <a:ext cx="11653523" cy="5379314"/>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69239" y="292625"/>
            <a:ext cx="11653522" cy="894996"/>
          </a:xfrm>
          <a:prstGeom prst="rect">
            <a:avLst/>
          </a:prstGeom>
        </p:spPr>
        <p:txBody>
          <a:bodyPr vert="horz" lIns="182880" tIns="45720" rIns="182880" bIns="45720" rtlCol="0" anchor="t">
            <a:noAutofit/>
          </a:bodyPr>
          <a:lstStyle/>
          <a:p>
            <a:r>
              <a:rPr lang="en-US" dirty="0"/>
              <a:t>Click to edit master title style</a:t>
            </a:r>
          </a:p>
        </p:txBody>
      </p:sp>
    </p:spTree>
    <p:extLst>
      <p:ext uri="{BB962C8B-B14F-4D97-AF65-F5344CB8AC3E}">
        <p14:creationId xmlns:p14="http://schemas.microsoft.com/office/powerpoint/2010/main" val="38974068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rgbClr val="505050"/>
              </a:gs>
              <a:gs pos="100000">
                <a:srgbClr val="505050"/>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rgbClr val="505050"/>
              </a:gs>
              <a:gs pos="100000">
                <a:srgbClr val="505050"/>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rgbClr val="505050"/>
              </a:gs>
              <a:gs pos="100000">
                <a:srgbClr val="505050"/>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rgbClr val="505050"/>
              </a:gs>
              <a:gs pos="100000">
                <a:srgbClr val="505050"/>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rgbClr val="505050"/>
              </a:gs>
              <a:gs pos="100000">
                <a:srgbClr val="505050"/>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hyperlink" Target="http://schema.org/" TargetMode="External"/><Relationship Id="rId2" Type="http://schemas.openxmlformats.org/officeDocument/2006/relationships/hyperlink" Target="http://microformats.org/" TargetMode="External"/><Relationship Id="rId1" Type="http://schemas.openxmlformats.org/officeDocument/2006/relationships/slideLayout" Target="../slideLayouts/slideLayout20.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flightradar24.com/46.55,19.35/5" TargetMode="Externa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oogle.com/maps/d/viewer?mid=zQyzchol-IlQ.kqJvVjvXIY-s" TargetMode="Externa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oogle.com/maps/d/viewer?mid=z8K60YZvAyvw.kjWTOyma-sGE" TargetMode="Externa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utg.ua/live/" TargetMode="Externa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tesla-club.com.ua/gmap" TargetMode="Externa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uaroads.com/" TargetMode="Externa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hyperlink" Target="https://geektimes.ru/post/282976/" TargetMode="External"/><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20.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n.wikipedia.org/wiki/Open_data" TargetMode="Externa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hyperlink" Target="http://about.reuters.com/researchandstandards/corpus/" TargetMode="Externa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5stardata.info/" TargetMode="Externa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636151"/>
            <a:ext cx="11653525" cy="3612123"/>
          </a:xfrm>
        </p:spPr>
        <p:txBody>
          <a:bodyPr/>
          <a:lstStyle/>
          <a:p>
            <a:br>
              <a:rPr lang="en-US" sz="5400" dirty="0"/>
            </a:br>
            <a:r>
              <a:rPr lang="en-US" sz="5400" dirty="0"/>
              <a:t>Semantic Web, Open Data and NLP</a:t>
            </a:r>
            <a:br>
              <a:rPr lang="ru-RU" sz="6000" dirty="0"/>
            </a:br>
            <a:br>
              <a:rPr lang="ru-RU" sz="6000" dirty="0"/>
            </a:br>
            <a:r>
              <a:rPr lang="en-US" sz="2400" b="1" dirty="0"/>
              <a:t>Oleksandr Krakovetskyi</a:t>
            </a:r>
            <a:br>
              <a:rPr lang="en-US" sz="2400" b="1" dirty="0"/>
            </a:br>
            <a:r>
              <a:rPr lang="en-US" sz="2400" dirty="0"/>
              <a:t>CEO, DevRain Solutions</a:t>
            </a:r>
            <a:br>
              <a:rPr lang="en-US" sz="2400" dirty="0"/>
            </a:br>
            <a:r>
              <a:rPr lang="en-US" sz="2400" dirty="0"/>
              <a:t>@</a:t>
            </a:r>
            <a:r>
              <a:rPr lang="en-US" sz="2400" dirty="0" err="1"/>
              <a:t>msugvnua</a:t>
            </a:r>
            <a:r>
              <a:rPr lang="en-US" sz="2400" dirty="0"/>
              <a:t>, </a:t>
            </a:r>
            <a:r>
              <a:rPr lang="en-US" sz="2400" dirty="0">
                <a:hlinkClick r:id="rId2"/>
              </a:rPr>
              <a:t>alex.krakovetskiy@devrain.com</a:t>
            </a:r>
            <a:br>
              <a:rPr lang="en-US" sz="2400" dirty="0"/>
            </a:br>
            <a:r>
              <a:rPr lang="en-US" sz="2400" dirty="0">
                <a:hlinkClick r:id="rId3"/>
              </a:rPr>
              <a:t>https://www.facebook.com/alex.krakovetskiy</a:t>
            </a:r>
            <a:r>
              <a:rPr lang="en-US" sz="2400" dirty="0"/>
              <a:t> </a:t>
            </a:r>
            <a:br>
              <a:rPr lang="en-US" sz="2400" dirty="0"/>
            </a:br>
            <a:endParaRPr lang="en-US" sz="647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942" y="5710181"/>
            <a:ext cx="1905266" cy="809738"/>
          </a:xfrm>
          <a:prstGeom prst="rect">
            <a:avLst/>
          </a:prstGeom>
        </p:spPr>
      </p:pic>
    </p:spTree>
    <p:extLst>
      <p:ext uri="{BB962C8B-B14F-4D97-AF65-F5344CB8AC3E}">
        <p14:creationId xmlns:p14="http://schemas.microsoft.com/office/powerpoint/2010/main" val="18061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Microformats</a:t>
            </a:r>
          </a:p>
        </p:txBody>
      </p:sp>
      <p:sp>
        <p:nvSpPr>
          <p:cNvPr id="8" name="Content Placeholder 3"/>
          <p:cNvSpPr>
            <a:spLocks noGrp="1"/>
          </p:cNvSpPr>
          <p:nvPr>
            <p:ph idx="1"/>
          </p:nvPr>
        </p:nvSpPr>
        <p:spPr>
          <a:xfrm>
            <a:off x="838199" y="1690688"/>
            <a:ext cx="3603172" cy="4486275"/>
          </a:xfrm>
        </p:spPr>
        <p:txBody>
          <a:bodyPr>
            <a:noAutofit/>
          </a:bodyPr>
          <a:lstStyle/>
          <a:p>
            <a:pPr marL="0" indent="0">
              <a:lnSpc>
                <a:spcPct val="120000"/>
              </a:lnSpc>
              <a:buNone/>
            </a:pPr>
            <a:r>
              <a:rPr lang="en-US" sz="1800" dirty="0"/>
              <a:t>Designed for humans first and machines second, microformats are a set of simple, open data formats built upon existing and widely adopted standards. </a:t>
            </a:r>
          </a:p>
          <a:p>
            <a:pPr marL="0" indent="0">
              <a:lnSpc>
                <a:spcPct val="120000"/>
              </a:lnSpc>
              <a:buNone/>
            </a:pPr>
            <a:r>
              <a:rPr lang="en-US" sz="1800" dirty="0">
                <a:hlinkClick r:id="rId2"/>
              </a:rPr>
              <a:t>http://microformats.org/</a:t>
            </a:r>
            <a:r>
              <a:rPr lang="en-US" sz="1800" dirty="0"/>
              <a:t> </a:t>
            </a:r>
          </a:p>
          <a:p>
            <a:pPr marL="0" indent="0">
              <a:lnSpc>
                <a:spcPct val="120000"/>
              </a:lnSpc>
              <a:buNone/>
            </a:pPr>
            <a:r>
              <a:rPr lang="en-US" sz="1800" dirty="0"/>
              <a:t>Schema.org is a collaborative, community activity with a mission to create, maintain, and promote schemas for structured data on the Internet, on web pages, in email messages, and beyond.</a:t>
            </a:r>
          </a:p>
          <a:p>
            <a:pPr marL="0" indent="0">
              <a:lnSpc>
                <a:spcPct val="120000"/>
              </a:lnSpc>
              <a:buNone/>
            </a:pPr>
            <a:r>
              <a:rPr lang="en-US" sz="1800" dirty="0">
                <a:hlinkClick r:id="rId3"/>
              </a:rPr>
              <a:t>http://schema.org/</a:t>
            </a:r>
            <a:r>
              <a:rPr lang="en-US" sz="1800" dirty="0"/>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250" y="1136455"/>
            <a:ext cx="7084601" cy="4572000"/>
          </a:xfrm>
          <a:prstGeom prst="rect">
            <a:avLst/>
          </a:prstGeom>
        </p:spPr>
      </p:pic>
    </p:spTree>
    <p:extLst>
      <p:ext uri="{BB962C8B-B14F-4D97-AF65-F5344CB8AC3E}">
        <p14:creationId xmlns:p14="http://schemas.microsoft.com/office/powerpoint/2010/main" val="271949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8" y="1302314"/>
            <a:ext cx="11255468" cy="572529"/>
          </a:xfrm>
        </p:spPr>
        <p:txBody>
          <a:bodyPr/>
          <a:lstStyle/>
          <a:p>
            <a:pPr marL="0" indent="0">
              <a:buNone/>
            </a:pPr>
            <a:endParaRPr lang="ru-RU" sz="3467" dirty="0"/>
          </a:p>
        </p:txBody>
      </p:sp>
      <p:sp>
        <p:nvSpPr>
          <p:cNvPr id="3" name="Title 2"/>
          <p:cNvSpPr>
            <a:spLocks noGrp="1"/>
          </p:cNvSpPr>
          <p:nvPr>
            <p:ph type="title"/>
          </p:nvPr>
        </p:nvSpPr>
        <p:spPr/>
        <p:txBody>
          <a:bodyPr/>
          <a:lstStyle/>
          <a:p>
            <a:r>
              <a:rPr lang="uk-UA" dirty="0"/>
              <a:t>Відкриті дані</a:t>
            </a:r>
            <a:endParaRPr lang="en-US" dirty="0"/>
          </a:p>
        </p:txBody>
      </p:sp>
      <p:pic>
        <p:nvPicPr>
          <p:cNvPr id="2" name="Picture 1"/>
          <p:cNvPicPr>
            <a:picLocks noChangeAspect="1"/>
          </p:cNvPicPr>
          <p:nvPr/>
        </p:nvPicPr>
        <p:blipFill>
          <a:blip r:embed="rId2"/>
          <a:stretch>
            <a:fillRect/>
          </a:stretch>
        </p:blipFill>
        <p:spPr>
          <a:xfrm>
            <a:off x="0" y="169436"/>
            <a:ext cx="12192000" cy="6519129"/>
          </a:xfrm>
          <a:prstGeom prst="rect">
            <a:avLst/>
          </a:prstGeom>
        </p:spPr>
      </p:pic>
    </p:spTree>
    <p:extLst>
      <p:ext uri="{BB962C8B-B14F-4D97-AF65-F5344CB8AC3E}">
        <p14:creationId xmlns:p14="http://schemas.microsoft.com/office/powerpoint/2010/main" val="39210933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8" y="1302314"/>
            <a:ext cx="11255468" cy="572529"/>
          </a:xfrm>
        </p:spPr>
        <p:txBody>
          <a:bodyPr/>
          <a:lstStyle/>
          <a:p>
            <a:pPr marL="0" indent="0">
              <a:buNone/>
            </a:pPr>
            <a:endParaRPr lang="ru-RU" sz="3467" dirty="0"/>
          </a:p>
        </p:txBody>
      </p:sp>
      <p:sp>
        <p:nvSpPr>
          <p:cNvPr id="3" name="Title 2"/>
          <p:cNvSpPr>
            <a:spLocks noGrp="1"/>
          </p:cNvSpPr>
          <p:nvPr>
            <p:ph type="title"/>
          </p:nvPr>
        </p:nvSpPr>
        <p:spPr/>
        <p:txBody>
          <a:bodyPr/>
          <a:lstStyle/>
          <a:p>
            <a:r>
              <a:rPr lang="uk-UA" dirty="0"/>
              <a:t>Відкриті дані</a:t>
            </a:r>
            <a:endParaRPr lang="en-US" dirty="0"/>
          </a:p>
        </p:txBody>
      </p:sp>
      <p:pic>
        <p:nvPicPr>
          <p:cNvPr id="5" name="Picture 4"/>
          <p:cNvPicPr>
            <a:picLocks noChangeAspect="1"/>
          </p:cNvPicPr>
          <p:nvPr/>
        </p:nvPicPr>
        <p:blipFill>
          <a:blip r:embed="rId2"/>
          <a:stretch>
            <a:fillRect/>
          </a:stretch>
        </p:blipFill>
        <p:spPr>
          <a:xfrm>
            <a:off x="0" y="131641"/>
            <a:ext cx="12192000" cy="6594719"/>
          </a:xfrm>
          <a:prstGeom prst="rect">
            <a:avLst/>
          </a:prstGeom>
        </p:spPr>
      </p:pic>
    </p:spTree>
    <p:extLst>
      <p:ext uri="{BB962C8B-B14F-4D97-AF65-F5344CB8AC3E}">
        <p14:creationId xmlns:p14="http://schemas.microsoft.com/office/powerpoint/2010/main" val="39065249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8" y="1302314"/>
            <a:ext cx="11255468" cy="572529"/>
          </a:xfrm>
        </p:spPr>
        <p:txBody>
          <a:bodyPr/>
          <a:lstStyle/>
          <a:p>
            <a:pPr marL="0" indent="0">
              <a:buNone/>
            </a:pPr>
            <a:endParaRPr lang="ru-RU" sz="3467" dirty="0"/>
          </a:p>
        </p:txBody>
      </p:sp>
      <p:sp>
        <p:nvSpPr>
          <p:cNvPr id="3" name="Title 2"/>
          <p:cNvSpPr>
            <a:spLocks noGrp="1"/>
          </p:cNvSpPr>
          <p:nvPr>
            <p:ph type="title"/>
          </p:nvPr>
        </p:nvSpPr>
        <p:spPr/>
        <p:txBody>
          <a:bodyPr/>
          <a:lstStyle/>
          <a:p>
            <a:r>
              <a:rPr lang="uk-UA" dirty="0"/>
              <a:t>Відкриті дані</a:t>
            </a:r>
            <a:endParaRPr lang="en-US" dirty="0"/>
          </a:p>
        </p:txBody>
      </p:sp>
      <p:pic>
        <p:nvPicPr>
          <p:cNvPr id="2" name="Picture 1"/>
          <p:cNvPicPr>
            <a:picLocks noChangeAspect="1"/>
          </p:cNvPicPr>
          <p:nvPr/>
        </p:nvPicPr>
        <p:blipFill>
          <a:blip r:embed="rId2"/>
          <a:stretch>
            <a:fillRect/>
          </a:stretch>
        </p:blipFill>
        <p:spPr>
          <a:xfrm>
            <a:off x="278071" y="149874"/>
            <a:ext cx="7118403" cy="5467389"/>
          </a:xfrm>
          <a:prstGeom prst="rect">
            <a:avLst/>
          </a:prstGeom>
        </p:spPr>
      </p:pic>
      <p:pic>
        <p:nvPicPr>
          <p:cNvPr id="6" name="Picture 5"/>
          <p:cNvPicPr>
            <a:picLocks noChangeAspect="1"/>
          </p:cNvPicPr>
          <p:nvPr/>
        </p:nvPicPr>
        <p:blipFill>
          <a:blip r:embed="rId3"/>
          <a:stretch>
            <a:fillRect/>
          </a:stretch>
        </p:blipFill>
        <p:spPr>
          <a:xfrm>
            <a:off x="2409558" y="3097751"/>
            <a:ext cx="9156767" cy="3511576"/>
          </a:xfrm>
          <a:prstGeom prst="rect">
            <a:avLst/>
          </a:prstGeom>
        </p:spPr>
      </p:pic>
    </p:spTree>
    <p:extLst>
      <p:ext uri="{BB962C8B-B14F-4D97-AF65-F5344CB8AC3E}">
        <p14:creationId xmlns:p14="http://schemas.microsoft.com/office/powerpoint/2010/main" val="1134125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FlightRadar24</a:t>
            </a:r>
            <a:endParaRPr lang="ru-RU" sz="4800" dirty="0"/>
          </a:p>
        </p:txBody>
      </p:sp>
      <p:sp>
        <p:nvSpPr>
          <p:cNvPr id="4" name="Text Placeholder 1"/>
          <p:cNvSpPr>
            <a:spLocks noGrp="1"/>
          </p:cNvSpPr>
          <p:nvPr>
            <p:ph type="body" sz="quarter" idx="10"/>
          </p:nvPr>
        </p:nvSpPr>
        <p:spPr>
          <a:xfrm>
            <a:off x="423185" y="6219986"/>
            <a:ext cx="7097353" cy="550377"/>
          </a:xfrm>
        </p:spPr>
        <p:txBody>
          <a:bodyPr vert="horz" wrap="square" lIns="143381" tIns="89615" rIns="143381" bIns="89615" rtlCol="0" anchor="t">
            <a:spAutoFit/>
          </a:bodyPr>
          <a:lstStyle/>
          <a:p>
            <a:pPr marL="0" indent="0">
              <a:buNone/>
            </a:pPr>
            <a:r>
              <a:rPr lang="en-US" sz="2667" dirty="0">
                <a:hlinkClick r:id="rId2"/>
              </a:rPr>
              <a:t>https://www.flightradar24.com/46.55,19.35/5</a:t>
            </a:r>
            <a:r>
              <a:rPr lang="en-US" sz="2667" dirty="0"/>
              <a:t> </a:t>
            </a:r>
          </a:p>
        </p:txBody>
      </p:sp>
      <p:pic>
        <p:nvPicPr>
          <p:cNvPr id="2" name="Picture 1"/>
          <p:cNvPicPr>
            <a:picLocks noChangeAspect="1"/>
          </p:cNvPicPr>
          <p:nvPr/>
        </p:nvPicPr>
        <p:blipFill>
          <a:blip r:embed="rId3"/>
          <a:stretch>
            <a:fillRect/>
          </a:stretch>
        </p:blipFill>
        <p:spPr>
          <a:xfrm>
            <a:off x="2835455" y="1266183"/>
            <a:ext cx="9261579" cy="4876800"/>
          </a:xfrm>
          <a:prstGeom prst="rect">
            <a:avLst/>
          </a:prstGeom>
        </p:spPr>
      </p:pic>
      <p:sp>
        <p:nvSpPr>
          <p:cNvPr id="7" name="Text Placeholder 1"/>
          <p:cNvSpPr txBox="1">
            <a:spLocks/>
          </p:cNvSpPr>
          <p:nvPr/>
        </p:nvSpPr>
        <p:spPr>
          <a:xfrm>
            <a:off x="359018" y="1552877"/>
            <a:ext cx="2342473" cy="1658564"/>
          </a:xfrm>
          <a:prstGeom prst="rect">
            <a:avLst/>
          </a:prstGeom>
        </p:spPr>
        <p:txBody>
          <a:bodyPr vert="horz" wrap="square" lIns="143381" tIns="89615" rIns="143381" bIns="89615" rtlCol="0" anchor="t">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uk-UA" sz="2667" dirty="0"/>
              <a:t>Повітряний трафік в реальному часі.</a:t>
            </a:r>
            <a:endParaRPr lang="en-US" sz="2667" dirty="0"/>
          </a:p>
        </p:txBody>
      </p:sp>
    </p:spTree>
    <p:extLst>
      <p:ext uri="{BB962C8B-B14F-4D97-AF65-F5344CB8AC3E}">
        <p14:creationId xmlns:p14="http://schemas.microsoft.com/office/powerpoint/2010/main" val="4373301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uk-UA" sz="4800" dirty="0"/>
              <a:t>Видані направлення авіакомпаніям України</a:t>
            </a:r>
            <a:endParaRPr lang="ru-RU" sz="4800" dirty="0"/>
          </a:p>
        </p:txBody>
      </p:sp>
      <p:sp>
        <p:nvSpPr>
          <p:cNvPr id="4" name="Text Placeholder 1"/>
          <p:cNvSpPr>
            <a:spLocks noGrp="1"/>
          </p:cNvSpPr>
          <p:nvPr>
            <p:ph type="body" sz="quarter" idx="10"/>
          </p:nvPr>
        </p:nvSpPr>
        <p:spPr>
          <a:xfrm>
            <a:off x="359017" y="1552877"/>
            <a:ext cx="4517784" cy="3520869"/>
          </a:xfrm>
        </p:spPr>
        <p:txBody>
          <a:bodyPr vert="horz" wrap="square" lIns="143381" tIns="89615" rIns="143381" bIns="89615" rtlCol="0" anchor="t">
            <a:spAutoFit/>
          </a:bodyPr>
          <a:lstStyle/>
          <a:p>
            <a:pPr marL="0" indent="0">
              <a:buNone/>
            </a:pPr>
            <a:r>
              <a:rPr lang="ru-RU" sz="2667" dirty="0" err="1"/>
              <a:t>Призначення</a:t>
            </a:r>
            <a:r>
              <a:rPr lang="ru-RU" sz="2667" dirty="0"/>
              <a:t> для </a:t>
            </a:r>
            <a:r>
              <a:rPr lang="ru-RU" sz="2667" dirty="0" err="1"/>
              <a:t>експлуатації</a:t>
            </a:r>
            <a:r>
              <a:rPr lang="ru-RU" sz="2667" dirty="0"/>
              <a:t> </a:t>
            </a:r>
            <a:r>
              <a:rPr lang="ru-RU" sz="2667" dirty="0" err="1"/>
              <a:t>міжнародних</a:t>
            </a:r>
            <a:r>
              <a:rPr lang="ru-RU" sz="2667" dirty="0"/>
              <a:t> </a:t>
            </a:r>
            <a:r>
              <a:rPr lang="ru-RU" sz="2667" dirty="0" err="1"/>
              <a:t>повітряних</a:t>
            </a:r>
            <a:r>
              <a:rPr lang="ru-RU" sz="2667" dirty="0"/>
              <a:t> </a:t>
            </a:r>
            <a:r>
              <a:rPr lang="ru-RU" sz="2667" dirty="0" err="1"/>
              <a:t>ліній</a:t>
            </a:r>
            <a:r>
              <a:rPr lang="en-US" sz="2667" dirty="0"/>
              <a:t>.</a:t>
            </a:r>
          </a:p>
          <a:p>
            <a:pPr marL="0" indent="0">
              <a:buNone/>
            </a:pPr>
            <a:endParaRPr lang="en-US" sz="2667" dirty="0"/>
          </a:p>
          <a:p>
            <a:pPr marL="0" indent="0">
              <a:buNone/>
            </a:pPr>
            <a:endParaRPr lang="en-US" sz="2667" dirty="0"/>
          </a:p>
          <a:p>
            <a:pPr marL="0" indent="0">
              <a:buNone/>
            </a:pPr>
            <a:r>
              <a:rPr lang="en-US" sz="2667" dirty="0">
                <a:hlinkClick r:id="rId2"/>
              </a:rPr>
              <a:t>https://www.google.com/maps/d/viewer?mid=zQyzchol-IlQ.kqJvVjvXIY-s</a:t>
            </a:r>
            <a:r>
              <a:rPr lang="en-US" sz="2667" dirty="0"/>
              <a:t> </a:t>
            </a:r>
          </a:p>
        </p:txBody>
      </p:sp>
      <p:pic>
        <p:nvPicPr>
          <p:cNvPr id="5" name="Picture 4"/>
          <p:cNvPicPr>
            <a:picLocks noChangeAspect="1"/>
          </p:cNvPicPr>
          <p:nvPr/>
        </p:nvPicPr>
        <p:blipFill>
          <a:blip r:embed="rId3"/>
          <a:stretch>
            <a:fillRect/>
          </a:stretch>
        </p:blipFill>
        <p:spPr>
          <a:xfrm>
            <a:off x="5368099" y="1463040"/>
            <a:ext cx="6458661" cy="4876800"/>
          </a:xfrm>
          <a:prstGeom prst="rect">
            <a:avLst/>
          </a:prstGeom>
        </p:spPr>
      </p:pic>
    </p:spTree>
    <p:extLst>
      <p:ext uri="{BB962C8B-B14F-4D97-AF65-F5344CB8AC3E}">
        <p14:creationId xmlns:p14="http://schemas.microsoft.com/office/powerpoint/2010/main" val="7016382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4800" dirty="0"/>
              <a:t>Місця та </a:t>
            </a:r>
            <a:r>
              <a:rPr lang="uk-UA" sz="4800" dirty="0" err="1"/>
              <a:t>івенти</a:t>
            </a:r>
            <a:endParaRPr lang="ru-RU" sz="4800" dirty="0"/>
          </a:p>
        </p:txBody>
      </p:sp>
      <p:sp>
        <p:nvSpPr>
          <p:cNvPr id="4" name="Text Placeholder 1"/>
          <p:cNvSpPr>
            <a:spLocks noGrp="1"/>
          </p:cNvSpPr>
          <p:nvPr>
            <p:ph type="body" sz="quarter" idx="10"/>
          </p:nvPr>
        </p:nvSpPr>
        <p:spPr>
          <a:xfrm>
            <a:off x="359017" y="1552877"/>
            <a:ext cx="4517784" cy="3151473"/>
          </a:xfrm>
        </p:spPr>
        <p:txBody>
          <a:bodyPr vert="horz" wrap="square" lIns="143381" tIns="89615" rIns="143381" bIns="89615" rtlCol="0" anchor="t">
            <a:spAutoFit/>
          </a:bodyPr>
          <a:lstStyle/>
          <a:p>
            <a:pPr marL="0" indent="0">
              <a:buNone/>
            </a:pPr>
            <a:r>
              <a:rPr lang="uk-UA" sz="2667" dirty="0"/>
              <a:t>Туристичні місця України та події.</a:t>
            </a:r>
            <a:endParaRPr lang="en-US" sz="2667" dirty="0"/>
          </a:p>
          <a:p>
            <a:pPr marL="0" indent="0">
              <a:buNone/>
            </a:pPr>
            <a:endParaRPr lang="en-US" sz="2667" dirty="0"/>
          </a:p>
          <a:p>
            <a:pPr marL="0" indent="0">
              <a:buNone/>
            </a:pPr>
            <a:endParaRPr lang="en-US" sz="2667" dirty="0"/>
          </a:p>
          <a:p>
            <a:pPr marL="0" indent="0">
              <a:buNone/>
            </a:pPr>
            <a:r>
              <a:rPr lang="en-US" sz="2667" dirty="0">
                <a:hlinkClick r:id="rId2"/>
              </a:rPr>
              <a:t>https://www.google.com/maps/d/viewer?mid=z8K60YZvAyvw.kjWTOyma-sGE</a:t>
            </a:r>
            <a:r>
              <a:rPr lang="uk-UA" sz="2667" dirty="0"/>
              <a:t> </a:t>
            </a:r>
            <a:endParaRPr lang="en-US" sz="2667" dirty="0"/>
          </a:p>
        </p:txBody>
      </p:sp>
      <p:pic>
        <p:nvPicPr>
          <p:cNvPr id="7" name="Picture 6"/>
          <p:cNvPicPr>
            <a:picLocks noChangeAspect="1"/>
          </p:cNvPicPr>
          <p:nvPr/>
        </p:nvPicPr>
        <p:blipFill>
          <a:blip r:embed="rId3"/>
          <a:stretch>
            <a:fillRect/>
          </a:stretch>
        </p:blipFill>
        <p:spPr>
          <a:xfrm>
            <a:off x="5667024" y="1552876"/>
            <a:ext cx="6159736" cy="4876800"/>
          </a:xfrm>
          <a:prstGeom prst="rect">
            <a:avLst/>
          </a:prstGeom>
        </p:spPr>
      </p:pic>
    </p:spTree>
    <p:extLst>
      <p:ext uri="{BB962C8B-B14F-4D97-AF65-F5344CB8AC3E}">
        <p14:creationId xmlns:p14="http://schemas.microsoft.com/office/powerpoint/2010/main" val="13247665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pped In Isra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71" y="391561"/>
            <a:ext cx="2600131" cy="609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2347025" y="1613545"/>
            <a:ext cx="9261579" cy="4876800"/>
          </a:xfrm>
          <a:prstGeom prst="rect">
            <a:avLst/>
          </a:prstGeom>
        </p:spPr>
      </p:pic>
      <p:pic>
        <p:nvPicPr>
          <p:cNvPr id="2052" name="Picture 4" descr="Mapped in Ukra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04" y="391562"/>
            <a:ext cx="2286000" cy="762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302580" y="1153563"/>
            <a:ext cx="9337777" cy="4876800"/>
          </a:xfrm>
          <a:prstGeom prst="rect">
            <a:avLst/>
          </a:prstGeom>
        </p:spPr>
      </p:pic>
    </p:spTree>
    <p:extLst>
      <p:ext uri="{BB962C8B-B14F-4D97-AF65-F5344CB8AC3E}">
        <p14:creationId xmlns:p14="http://schemas.microsoft.com/office/powerpoint/2010/main" val="188934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ru-RU" sz="4800" dirty="0" err="1"/>
              <a:t>Інформаційна</a:t>
            </a:r>
            <a:r>
              <a:rPr lang="ru-RU" sz="4800" dirty="0"/>
              <a:t> система </a:t>
            </a:r>
            <a:r>
              <a:rPr lang="ru-RU" sz="4800" dirty="0" err="1"/>
              <a:t>управління</a:t>
            </a:r>
            <a:r>
              <a:rPr lang="ru-RU" sz="4800" dirty="0"/>
              <a:t> </a:t>
            </a:r>
            <a:r>
              <a:rPr lang="ru-RU" sz="4800" dirty="0" err="1"/>
              <a:t>майном</a:t>
            </a:r>
            <a:r>
              <a:rPr lang="ru-RU" sz="4800" dirty="0"/>
              <a:t> </a:t>
            </a:r>
            <a:r>
              <a:rPr lang="ru-RU" sz="4800" dirty="0" err="1"/>
              <a:t>територіальної</a:t>
            </a:r>
            <a:r>
              <a:rPr lang="ru-RU" sz="4800" dirty="0"/>
              <a:t> </a:t>
            </a:r>
            <a:r>
              <a:rPr lang="ru-RU" sz="4800" dirty="0" err="1"/>
              <a:t>громади</a:t>
            </a:r>
            <a:r>
              <a:rPr lang="ru-RU" sz="4800" dirty="0"/>
              <a:t> </a:t>
            </a:r>
            <a:r>
              <a:rPr lang="ru-RU" sz="4800" dirty="0" err="1"/>
              <a:t>міста</a:t>
            </a:r>
            <a:r>
              <a:rPr lang="ru-RU" sz="4800" dirty="0"/>
              <a:t> </a:t>
            </a:r>
            <a:r>
              <a:rPr lang="ru-RU" sz="4800" dirty="0" err="1"/>
              <a:t>Києва</a:t>
            </a:r>
            <a:endParaRPr lang="ru-RU" sz="4800" dirty="0"/>
          </a:p>
        </p:txBody>
      </p:sp>
      <p:pic>
        <p:nvPicPr>
          <p:cNvPr id="5" name="Picture 4"/>
          <p:cNvPicPr>
            <a:picLocks noChangeAspect="1"/>
          </p:cNvPicPr>
          <p:nvPr/>
        </p:nvPicPr>
        <p:blipFill>
          <a:blip r:embed="rId2"/>
          <a:stretch>
            <a:fillRect/>
          </a:stretch>
        </p:blipFill>
        <p:spPr>
          <a:xfrm>
            <a:off x="515427" y="1859280"/>
            <a:ext cx="9515707" cy="4876800"/>
          </a:xfrm>
          <a:prstGeom prst="rect">
            <a:avLst/>
          </a:prstGeom>
        </p:spPr>
      </p:pic>
    </p:spTree>
    <p:extLst>
      <p:ext uri="{BB962C8B-B14F-4D97-AF65-F5344CB8AC3E}">
        <p14:creationId xmlns:p14="http://schemas.microsoft.com/office/powerpoint/2010/main" val="26588861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uk-UA" sz="4800" dirty="0" err="1"/>
              <a:t>УкрТрансГаз</a:t>
            </a:r>
            <a:r>
              <a:rPr lang="uk-UA" sz="4800" dirty="0"/>
              <a:t> </a:t>
            </a:r>
            <a:endParaRPr lang="ru-RU" sz="4800" dirty="0"/>
          </a:p>
        </p:txBody>
      </p:sp>
      <p:sp>
        <p:nvSpPr>
          <p:cNvPr id="5" name="Text Placeholder 1"/>
          <p:cNvSpPr>
            <a:spLocks noGrp="1"/>
          </p:cNvSpPr>
          <p:nvPr>
            <p:ph type="body" sz="quarter" idx="10"/>
          </p:nvPr>
        </p:nvSpPr>
        <p:spPr>
          <a:xfrm>
            <a:off x="359017" y="1552876"/>
            <a:ext cx="5300639" cy="4171014"/>
          </a:xfrm>
        </p:spPr>
        <p:txBody>
          <a:bodyPr/>
          <a:lstStyle/>
          <a:p>
            <a:pPr marL="0" indent="0">
              <a:buNone/>
            </a:pPr>
            <a:r>
              <a:rPr lang="uk-UA" sz="2667" dirty="0"/>
              <a:t>На карті показані трубопроводи через які газ потрапляє до України і через які залишає її. Показані сховища а також скільки газу закачано та викачано за добу і багато іншого</a:t>
            </a:r>
            <a:r>
              <a:rPr lang="en-US" sz="2667" dirty="0"/>
              <a:t>.</a:t>
            </a:r>
          </a:p>
          <a:p>
            <a:pPr marL="0" indent="0">
              <a:buNone/>
            </a:pPr>
            <a:endParaRPr lang="en-US" sz="2667" dirty="0"/>
          </a:p>
          <a:p>
            <a:pPr marL="0" indent="0">
              <a:buNone/>
            </a:pPr>
            <a:r>
              <a:rPr lang="en-US" sz="2667" dirty="0">
                <a:hlinkClick r:id="rId2"/>
              </a:rPr>
              <a:t>http://utg.ua/live/</a:t>
            </a:r>
            <a:r>
              <a:rPr lang="en-US" sz="2667" dirty="0"/>
              <a:t> </a:t>
            </a:r>
            <a:endParaRPr lang="uk-UA" sz="2667" dirty="0"/>
          </a:p>
          <a:p>
            <a:pPr marL="0" indent="0">
              <a:buNone/>
            </a:pPr>
            <a:endParaRPr lang="en-US" sz="2667" dirty="0"/>
          </a:p>
        </p:txBody>
      </p:sp>
      <p:pic>
        <p:nvPicPr>
          <p:cNvPr id="6" name="Picture 5"/>
          <p:cNvPicPr>
            <a:picLocks noChangeAspect="1"/>
          </p:cNvPicPr>
          <p:nvPr/>
        </p:nvPicPr>
        <p:blipFill>
          <a:blip r:embed="rId3"/>
          <a:stretch>
            <a:fillRect/>
          </a:stretch>
        </p:blipFill>
        <p:spPr>
          <a:xfrm>
            <a:off x="6128128" y="471003"/>
            <a:ext cx="5698632" cy="6096000"/>
          </a:xfrm>
          <a:prstGeom prst="rect">
            <a:avLst/>
          </a:prstGeom>
        </p:spPr>
      </p:pic>
    </p:spTree>
    <p:extLst>
      <p:ext uri="{BB962C8B-B14F-4D97-AF65-F5344CB8AC3E}">
        <p14:creationId xmlns:p14="http://schemas.microsoft.com/office/powerpoint/2010/main" val="1787839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CEO of DevRain Solutions (software development company).</a:t>
            </a:r>
          </a:p>
          <a:p>
            <a:pPr marL="514350" indent="-514350">
              <a:buFont typeface="+mj-lt"/>
              <a:buAutoNum type="arabicPeriod"/>
            </a:pPr>
            <a:r>
              <a:rPr lang="en-US" dirty="0"/>
              <a:t>CTO </a:t>
            </a:r>
            <a:r>
              <a:rPr lang="en-US" dirty="0" err="1"/>
              <a:t>DonorUA</a:t>
            </a:r>
            <a:r>
              <a:rPr lang="en-US" dirty="0"/>
              <a:t>/</a:t>
            </a:r>
            <a:r>
              <a:rPr lang="en-US" dirty="0" err="1"/>
              <a:t>Udonors</a:t>
            </a:r>
            <a:r>
              <a:rPr lang="en-US" dirty="0"/>
              <a:t>.</a:t>
            </a:r>
          </a:p>
          <a:p>
            <a:pPr marL="514350" indent="-514350">
              <a:buFont typeface="+mj-lt"/>
              <a:buAutoNum type="arabicPeriod"/>
            </a:pPr>
            <a:r>
              <a:rPr lang="en-US" dirty="0"/>
              <a:t>Microsoft Regional Director.</a:t>
            </a:r>
          </a:p>
          <a:p>
            <a:pPr marL="514350" indent="-514350">
              <a:buFont typeface="+mj-lt"/>
              <a:buAutoNum type="arabicPeriod"/>
            </a:pPr>
            <a:r>
              <a:rPr lang="en-US" dirty="0"/>
              <a:t>Microsoft Most Valuable Professional.</a:t>
            </a:r>
          </a:p>
          <a:p>
            <a:pPr marL="514350" indent="-514350">
              <a:buFont typeface="+mj-lt"/>
              <a:buAutoNum type="arabicPeriod"/>
            </a:pPr>
            <a:r>
              <a:rPr lang="en-US" dirty="0"/>
              <a:t>Best Professional in Software Architecture (Ukrainian IT Award).</a:t>
            </a:r>
          </a:p>
          <a:p>
            <a:pPr marL="514350" indent="-514350">
              <a:buFont typeface="+mj-lt"/>
              <a:buAutoNum type="arabicPeriod"/>
            </a:pPr>
            <a:r>
              <a:rPr lang="en-US" dirty="0"/>
              <a:t>Ph.D. in Computer Science.</a:t>
            </a:r>
          </a:p>
          <a:p>
            <a:pPr marL="514350" indent="-514350">
              <a:buFont typeface="+mj-lt"/>
              <a:buAutoNum type="arabicPeriod"/>
            </a:pPr>
            <a:r>
              <a:rPr lang="en-US" dirty="0"/>
              <a:t>Community lead in Kyiv Smart City initiative, expert in Open Data.</a:t>
            </a:r>
          </a:p>
          <a:p>
            <a:pPr marL="514350" indent="-514350">
              <a:buFont typeface="+mj-lt"/>
              <a:buAutoNum type="arabicPeriod"/>
            </a:pPr>
            <a:r>
              <a:rPr lang="en-US" dirty="0"/>
              <a:t>Speaker and IT blogger. </a:t>
            </a:r>
          </a:p>
          <a:p>
            <a:pPr marL="0" indent="0">
              <a:buNone/>
            </a:pPr>
            <a:endParaRPr lang="en-US" dirty="0"/>
          </a:p>
        </p:txBody>
      </p:sp>
    </p:spTree>
    <p:extLst>
      <p:ext uri="{BB962C8B-B14F-4D97-AF65-F5344CB8AC3E}">
        <p14:creationId xmlns:p14="http://schemas.microsoft.com/office/powerpoint/2010/main" val="265399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Tesla Club Ukraine</a:t>
            </a:r>
            <a:endParaRPr lang="ru-RU" sz="4800" dirty="0"/>
          </a:p>
        </p:txBody>
      </p:sp>
      <p:sp>
        <p:nvSpPr>
          <p:cNvPr id="5" name="Text Placeholder 1"/>
          <p:cNvSpPr>
            <a:spLocks noGrp="1"/>
          </p:cNvSpPr>
          <p:nvPr>
            <p:ph type="body" sz="quarter" idx="10"/>
          </p:nvPr>
        </p:nvSpPr>
        <p:spPr>
          <a:xfrm>
            <a:off x="359017" y="1552876"/>
            <a:ext cx="5300639" cy="1826397"/>
          </a:xfrm>
        </p:spPr>
        <p:txBody>
          <a:bodyPr/>
          <a:lstStyle/>
          <a:p>
            <a:pPr marL="0" indent="0">
              <a:buNone/>
            </a:pPr>
            <a:r>
              <a:rPr lang="uk-UA" sz="2667" dirty="0"/>
              <a:t>Мережа заправок для електромобілів.</a:t>
            </a:r>
            <a:endParaRPr lang="en-US" sz="2667" dirty="0"/>
          </a:p>
          <a:p>
            <a:pPr marL="0" indent="0">
              <a:buNone/>
            </a:pPr>
            <a:endParaRPr lang="en-US" sz="2667" dirty="0"/>
          </a:p>
          <a:p>
            <a:pPr marL="0" indent="0">
              <a:buNone/>
            </a:pPr>
            <a:r>
              <a:rPr lang="en-US" sz="2667" dirty="0">
                <a:hlinkClick r:id="rId2"/>
              </a:rPr>
              <a:t>http://tesla-club.com.ua/gmap</a:t>
            </a:r>
            <a:r>
              <a:rPr lang="ru-RU" sz="2667" dirty="0"/>
              <a:t> </a:t>
            </a:r>
            <a:endParaRPr lang="en-US" sz="2667" dirty="0"/>
          </a:p>
        </p:txBody>
      </p:sp>
      <p:pic>
        <p:nvPicPr>
          <p:cNvPr id="2" name="Picture 1"/>
          <p:cNvPicPr>
            <a:picLocks noChangeAspect="1"/>
          </p:cNvPicPr>
          <p:nvPr/>
        </p:nvPicPr>
        <p:blipFill>
          <a:blip r:embed="rId3"/>
          <a:stretch>
            <a:fillRect/>
          </a:stretch>
        </p:blipFill>
        <p:spPr>
          <a:xfrm>
            <a:off x="5349139" y="1112177"/>
            <a:ext cx="6673141" cy="5486400"/>
          </a:xfrm>
          <a:prstGeom prst="rect">
            <a:avLst/>
          </a:prstGeom>
        </p:spPr>
      </p:pic>
    </p:spTree>
    <p:extLst>
      <p:ext uri="{BB962C8B-B14F-4D97-AF65-F5344CB8AC3E}">
        <p14:creationId xmlns:p14="http://schemas.microsoft.com/office/powerpoint/2010/main" val="13604200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UA Roads</a:t>
            </a:r>
            <a:endParaRPr lang="ru-RU" sz="4800" dirty="0"/>
          </a:p>
        </p:txBody>
      </p:sp>
      <p:sp>
        <p:nvSpPr>
          <p:cNvPr id="5" name="Text Placeholder 1"/>
          <p:cNvSpPr>
            <a:spLocks noGrp="1"/>
          </p:cNvSpPr>
          <p:nvPr>
            <p:ph type="body" sz="quarter" idx="10"/>
          </p:nvPr>
        </p:nvSpPr>
        <p:spPr>
          <a:xfrm>
            <a:off x="365434" y="1052357"/>
            <a:ext cx="5300639" cy="461729"/>
          </a:xfrm>
        </p:spPr>
        <p:txBody>
          <a:bodyPr/>
          <a:lstStyle/>
          <a:p>
            <a:pPr marL="0" indent="0">
              <a:buNone/>
            </a:pPr>
            <a:r>
              <a:rPr lang="en-US" sz="2667" dirty="0">
                <a:hlinkClick r:id="rId2"/>
              </a:rPr>
              <a:t>http://uaroads.com/</a:t>
            </a:r>
            <a:r>
              <a:rPr lang="en-US" sz="2667" dirty="0"/>
              <a:t> </a:t>
            </a:r>
          </a:p>
        </p:txBody>
      </p:sp>
      <p:pic>
        <p:nvPicPr>
          <p:cNvPr id="4" name="Picture 3"/>
          <p:cNvPicPr>
            <a:picLocks noChangeAspect="1"/>
          </p:cNvPicPr>
          <p:nvPr/>
        </p:nvPicPr>
        <p:blipFill>
          <a:blip r:embed="rId3"/>
          <a:stretch>
            <a:fillRect/>
          </a:stretch>
        </p:blipFill>
        <p:spPr>
          <a:xfrm>
            <a:off x="1598737" y="1886552"/>
            <a:ext cx="10466268" cy="4876800"/>
          </a:xfrm>
          <a:prstGeom prst="rect">
            <a:avLst/>
          </a:prstGeom>
        </p:spPr>
      </p:pic>
    </p:spTree>
    <p:extLst>
      <p:ext uri="{BB962C8B-B14F-4D97-AF65-F5344CB8AC3E}">
        <p14:creationId xmlns:p14="http://schemas.microsoft.com/office/powerpoint/2010/main" val="2895123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a:t>
            </a:r>
          </a:p>
        </p:txBody>
      </p:sp>
      <p:sp>
        <p:nvSpPr>
          <p:cNvPr id="3" name="Content Placeholder 2"/>
          <p:cNvSpPr>
            <a:spLocks noGrp="1"/>
          </p:cNvSpPr>
          <p:nvPr>
            <p:ph idx="1"/>
          </p:nvPr>
        </p:nvSpPr>
        <p:spPr/>
        <p:txBody>
          <a:bodyPr>
            <a:normAutofit/>
          </a:bodyPr>
          <a:lstStyle/>
          <a:p>
            <a:pPr marL="0" indent="0">
              <a:buNone/>
            </a:pPr>
            <a:r>
              <a:rPr lang="en-US" dirty="0"/>
              <a:t>Natural language processing is a field of computer science, artificial intelligence, and computational linguistics concerned with the interactions between computers and human (natural) languages. </a:t>
            </a:r>
          </a:p>
          <a:p>
            <a:pPr marL="0" indent="0">
              <a:buNone/>
            </a:pPr>
            <a:endParaRPr lang="en-US" dirty="0"/>
          </a:p>
          <a:p>
            <a:pPr marL="0" indent="0">
              <a:buNone/>
            </a:pPr>
            <a:r>
              <a:rPr lang="en-US" dirty="0"/>
              <a:t>Many challenges in NLP involve: natural language understanding, enabling computers to derive meaning from human or natural language input; and others involve natural language generation.</a:t>
            </a:r>
          </a:p>
        </p:txBody>
      </p:sp>
    </p:spTree>
    <p:extLst>
      <p:ext uri="{BB962C8B-B14F-4D97-AF65-F5344CB8AC3E}">
        <p14:creationId xmlns:p14="http://schemas.microsoft.com/office/powerpoint/2010/main" val="199883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habrastorage.org/files/d13/72d/6f7/d1372d6f7b8c41e2a4988e7f5fcad3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906" y="1189637"/>
            <a:ext cx="8332455"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#4: GNMT</a:t>
            </a:r>
          </a:p>
        </p:txBody>
      </p:sp>
      <p:sp>
        <p:nvSpPr>
          <p:cNvPr id="3" name="Content Placeholder 2"/>
          <p:cNvSpPr>
            <a:spLocks noGrp="1"/>
          </p:cNvSpPr>
          <p:nvPr>
            <p:ph idx="1"/>
          </p:nvPr>
        </p:nvSpPr>
        <p:spPr>
          <a:xfrm>
            <a:off x="838199" y="1825625"/>
            <a:ext cx="2912707" cy="4351338"/>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Google Neural Machine Translation (GNMT)</a:t>
            </a:r>
            <a:endParaRPr lang="uk-UA" sz="2400" dirty="0"/>
          </a:p>
          <a:p>
            <a:pPr marL="0" indent="0">
              <a:buNone/>
            </a:pPr>
            <a:endParaRPr lang="uk-UA" sz="2400" dirty="0"/>
          </a:p>
          <a:p>
            <a:pPr marL="0" indent="0">
              <a:buNone/>
            </a:pPr>
            <a:r>
              <a:rPr lang="en-US" sz="2400" dirty="0">
                <a:hlinkClick r:id="rId3"/>
              </a:rPr>
              <a:t>https://geektimes.ru/post/282976/</a:t>
            </a:r>
            <a:r>
              <a:rPr lang="uk-UA" sz="2400" dirty="0"/>
              <a:t> </a:t>
            </a:r>
            <a:endParaRPr lang="en-US" sz="2400" dirty="0"/>
          </a:p>
        </p:txBody>
      </p:sp>
    </p:spTree>
    <p:extLst>
      <p:ext uri="{BB962C8B-B14F-4D97-AF65-F5344CB8AC3E}">
        <p14:creationId xmlns:p14="http://schemas.microsoft.com/office/powerpoint/2010/main" val="414069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4" name="Content Placeholder 3"/>
          <p:cNvSpPr>
            <a:spLocks noGrp="1"/>
          </p:cNvSpPr>
          <p:nvPr>
            <p:ph idx="1"/>
          </p:nvPr>
        </p:nvSpPr>
        <p:spPr>
          <a:xfrm>
            <a:off x="838199" y="1825625"/>
            <a:ext cx="9954209" cy="4351338"/>
          </a:xfrm>
        </p:spPr>
        <p:txBody>
          <a:bodyPr>
            <a:noAutofit/>
          </a:bodyPr>
          <a:lstStyle/>
          <a:p>
            <a:pPr marL="0" indent="0">
              <a:lnSpc>
                <a:spcPct val="100000"/>
              </a:lnSpc>
              <a:buNone/>
            </a:pPr>
            <a:r>
              <a:rPr lang="en-US" sz="2400" dirty="0"/>
              <a:t>Subtask of information extraction that seeks to locate and classify named entities in text into pre-defined categories such as the names of persons, organizations, locations, expressions of times, quantities, monetary values, percentages, etc.</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403" y="3943837"/>
            <a:ext cx="5723907" cy="1828800"/>
          </a:xfrm>
          <a:prstGeom prst="rect">
            <a:avLst/>
          </a:prstGeom>
        </p:spPr>
      </p:pic>
    </p:spTree>
    <p:extLst>
      <p:ext uri="{BB962C8B-B14F-4D97-AF65-F5344CB8AC3E}">
        <p14:creationId xmlns:p14="http://schemas.microsoft.com/office/powerpoint/2010/main" val="364362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OpenCalais &amp; Dbpedia Spotlight</a:t>
            </a:r>
            <a:endParaRPr lang="en-US" dirty="0"/>
          </a:p>
        </p:txBody>
      </p:sp>
      <p:pic>
        <p:nvPicPr>
          <p:cNvPr id="8" name="Picture 7"/>
          <p:cNvPicPr>
            <a:picLocks noChangeAspect="1"/>
          </p:cNvPicPr>
          <p:nvPr/>
        </p:nvPicPr>
        <p:blipFill>
          <a:blip r:embed="rId2"/>
          <a:stretch>
            <a:fillRect/>
          </a:stretch>
        </p:blipFill>
        <p:spPr>
          <a:xfrm>
            <a:off x="3114298" y="2092191"/>
            <a:ext cx="6800903" cy="36576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1456900" y="2698314"/>
            <a:ext cx="6977114" cy="332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00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Tools</a:t>
            </a:r>
          </a:p>
        </p:txBody>
      </p:sp>
      <p:sp>
        <p:nvSpPr>
          <p:cNvPr id="4" name="Content Placeholder 3"/>
          <p:cNvSpPr>
            <a:spLocks noGrp="1"/>
          </p:cNvSpPr>
          <p:nvPr>
            <p:ph idx="1"/>
          </p:nvPr>
        </p:nvSpPr>
        <p:spPr>
          <a:xfrm>
            <a:off x="838199" y="1542661"/>
            <a:ext cx="9954209" cy="4634302"/>
          </a:xfrm>
        </p:spPr>
        <p:txBody>
          <a:bodyPr numCol="2">
            <a:noAutofit/>
          </a:bodyPr>
          <a:lstStyle/>
          <a:p>
            <a:pPr marL="342900" indent="-342900">
              <a:lnSpc>
                <a:spcPct val="100000"/>
              </a:lnSpc>
              <a:buFont typeface="+mj-lt"/>
              <a:buAutoNum type="arabicPeriod"/>
            </a:pPr>
            <a:r>
              <a:rPr lang="en-US" sz="1600" dirty="0"/>
              <a:t>http://msg.ai/</a:t>
            </a:r>
          </a:p>
          <a:p>
            <a:pPr marL="342900" indent="-342900">
              <a:lnSpc>
                <a:spcPct val="100000"/>
              </a:lnSpc>
              <a:buFont typeface="+mj-lt"/>
              <a:buAutoNum type="arabicPeriod"/>
            </a:pPr>
            <a:r>
              <a:rPr lang="en-US" sz="1600" dirty="0"/>
              <a:t>OpenCalais https://www.opencalais.com/opencalais-demo/ </a:t>
            </a:r>
          </a:p>
          <a:p>
            <a:pPr marL="342900" indent="-342900">
              <a:lnSpc>
                <a:spcPct val="100000"/>
              </a:lnSpc>
              <a:buFont typeface="+mj-lt"/>
              <a:buAutoNum type="arabicPeriod"/>
            </a:pPr>
            <a:r>
              <a:rPr lang="en-US" sz="1600" dirty="0" err="1"/>
              <a:t>Dbpedia</a:t>
            </a:r>
            <a:r>
              <a:rPr lang="en-US" sz="1600" dirty="0"/>
              <a:t> Spotlight</a:t>
            </a:r>
          </a:p>
          <a:p>
            <a:pPr marL="342900" indent="-342900">
              <a:lnSpc>
                <a:spcPct val="100000"/>
              </a:lnSpc>
              <a:buFont typeface="+mj-lt"/>
              <a:buAutoNum type="arabicPeriod"/>
            </a:pPr>
            <a:r>
              <a:rPr lang="en-US" sz="1600" dirty="0" err="1"/>
              <a:t>AlchemyAPI</a:t>
            </a:r>
            <a:r>
              <a:rPr lang="en-US" sz="1600" dirty="0"/>
              <a:t> </a:t>
            </a:r>
          </a:p>
          <a:p>
            <a:pPr marL="342900" indent="-342900">
              <a:lnSpc>
                <a:spcPct val="100000"/>
              </a:lnSpc>
              <a:buFont typeface="+mj-lt"/>
              <a:buAutoNum type="arabicPeriod"/>
            </a:pPr>
            <a:r>
              <a:rPr lang="en-US" sz="1600" dirty="0" err="1"/>
              <a:t>BitextAPI</a:t>
            </a:r>
            <a:r>
              <a:rPr lang="en-US" sz="1600" dirty="0"/>
              <a:t> https://www.bitext.com/text-analysis-api/ </a:t>
            </a:r>
          </a:p>
          <a:p>
            <a:pPr marL="342900" indent="-342900">
              <a:lnSpc>
                <a:spcPct val="100000"/>
              </a:lnSpc>
              <a:buFont typeface="+mj-lt"/>
              <a:buAutoNum type="arabicPeriod"/>
            </a:pPr>
            <a:r>
              <a:rPr lang="en-US" sz="1600" dirty="0" err="1"/>
              <a:t>CogitoAPI</a:t>
            </a:r>
            <a:r>
              <a:rPr lang="en-US" sz="1600" dirty="0"/>
              <a:t> http://www.cogitoapi.com/ </a:t>
            </a:r>
          </a:p>
          <a:p>
            <a:pPr marL="342900" indent="-342900">
              <a:lnSpc>
                <a:spcPct val="100000"/>
              </a:lnSpc>
              <a:buFont typeface="+mj-lt"/>
              <a:buAutoNum type="arabicPeriod"/>
            </a:pPr>
            <a:r>
              <a:rPr lang="en-US" sz="1600" dirty="0" err="1"/>
              <a:t>Entitizer</a:t>
            </a:r>
            <a:r>
              <a:rPr lang="en-US" sz="1600" dirty="0"/>
              <a:t> (Romanian, Russian, Bulgarian, Hungarian) http://klangoo.com/search.aspx</a:t>
            </a:r>
          </a:p>
          <a:p>
            <a:pPr marL="342900" indent="-342900">
              <a:lnSpc>
                <a:spcPct val="100000"/>
              </a:lnSpc>
              <a:buFont typeface="+mj-lt"/>
              <a:buAutoNum type="arabicPeriod"/>
            </a:pPr>
            <a:r>
              <a:rPr lang="en-US" sz="1600" dirty="0"/>
              <a:t>Magnet by </a:t>
            </a:r>
            <a:r>
              <a:rPr lang="en-US" sz="1600" dirty="0" err="1"/>
              <a:t>Klangoo</a:t>
            </a:r>
            <a:r>
              <a:rPr lang="en-US" sz="1600" dirty="0"/>
              <a:t> (40+ languages, including Klingon ...) http://klangoo.com/search.aspx </a:t>
            </a:r>
          </a:p>
          <a:p>
            <a:pPr marL="342900" indent="-342900">
              <a:lnSpc>
                <a:spcPct val="100000"/>
              </a:lnSpc>
              <a:buFont typeface="+mj-lt"/>
              <a:buAutoNum type="arabicPeriod"/>
            </a:pPr>
            <a:r>
              <a:rPr lang="en-US" sz="1600" dirty="0" err="1"/>
              <a:t>MeaningCloud</a:t>
            </a:r>
            <a:r>
              <a:rPr lang="en-US" sz="1600" dirty="0"/>
              <a:t> http://www.meaningcloud.com/ </a:t>
            </a:r>
          </a:p>
          <a:p>
            <a:pPr marL="342900" indent="-342900">
              <a:lnSpc>
                <a:spcPct val="100000"/>
              </a:lnSpc>
              <a:buFont typeface="+mj-lt"/>
              <a:buAutoNum type="arabicPeriod"/>
            </a:pPr>
            <a:r>
              <a:rPr lang="en-US" sz="1600" dirty="0"/>
              <a:t>Ingen.io https://www.quora.com/topic/Ingen-io </a:t>
            </a:r>
          </a:p>
          <a:p>
            <a:pPr marL="342900" indent="-342900">
              <a:lnSpc>
                <a:spcPct val="100000"/>
              </a:lnSpc>
              <a:buFont typeface="+mj-lt"/>
              <a:buAutoNum type="arabicPeriod"/>
            </a:pPr>
            <a:r>
              <a:rPr lang="en-US" sz="1600" dirty="0"/>
              <a:t>Rosette (many European, Middle Eastern and Asian </a:t>
            </a:r>
            <a:r>
              <a:rPr lang="en-US" sz="1600" dirty="0" err="1"/>
              <a:t>langauges</a:t>
            </a:r>
            <a:r>
              <a:rPr lang="en-US" sz="1600" dirty="0"/>
              <a:t>) https://developer.rosette.com/ </a:t>
            </a:r>
          </a:p>
          <a:p>
            <a:pPr marL="342900" indent="-342900">
              <a:lnSpc>
                <a:spcPct val="100000"/>
              </a:lnSpc>
              <a:buFont typeface="+mj-lt"/>
              <a:buAutoNum type="arabicPeriod"/>
            </a:pPr>
            <a:r>
              <a:rPr lang="en-US" sz="1600" dirty="0" err="1"/>
              <a:t>Saplo</a:t>
            </a:r>
            <a:r>
              <a:rPr lang="en-US" sz="1600" dirty="0"/>
              <a:t> https://www.quora.com/topic/Saplo-company </a:t>
            </a:r>
          </a:p>
          <a:p>
            <a:pPr marL="342900" indent="-342900">
              <a:lnSpc>
                <a:spcPct val="100000"/>
              </a:lnSpc>
              <a:buFont typeface="+mj-lt"/>
              <a:buAutoNum type="arabicPeriod"/>
            </a:pPr>
            <a:r>
              <a:rPr lang="en-US" sz="1600" dirty="0" err="1"/>
              <a:t>Semantria</a:t>
            </a:r>
            <a:r>
              <a:rPr lang="en-US" sz="1600" dirty="0"/>
              <a:t> https://www.quora.com/topic/Semantria </a:t>
            </a:r>
          </a:p>
          <a:p>
            <a:pPr marL="342900" indent="-342900">
              <a:lnSpc>
                <a:spcPct val="100000"/>
              </a:lnSpc>
              <a:buFont typeface="+mj-lt"/>
              <a:buAutoNum type="arabicPeriod"/>
            </a:pPr>
            <a:r>
              <a:rPr lang="en-US" sz="1600" dirty="0"/>
              <a:t>Aylien.com http://aylien.com/ </a:t>
            </a:r>
          </a:p>
          <a:p>
            <a:pPr marL="342900" indent="-342900">
              <a:lnSpc>
                <a:spcPct val="100000"/>
              </a:lnSpc>
              <a:buFont typeface="+mj-lt"/>
              <a:buAutoNum type="arabicPeriod"/>
            </a:pPr>
            <a:r>
              <a:rPr lang="en-US" sz="1600" dirty="0" err="1"/>
              <a:t>TextRazor</a:t>
            </a:r>
            <a:r>
              <a:rPr lang="en-US" sz="1600" dirty="0"/>
              <a:t> https://www.textrazor.com/ </a:t>
            </a:r>
          </a:p>
          <a:p>
            <a:pPr marL="342900" indent="-342900">
              <a:lnSpc>
                <a:spcPct val="100000"/>
              </a:lnSpc>
              <a:buFont typeface="+mj-lt"/>
              <a:buAutoNum type="arabicPeriod"/>
            </a:pPr>
            <a:r>
              <a:rPr lang="en-US" sz="1600" dirty="0"/>
              <a:t>Wolfram Alpha https://www.wolframalpha.com/</a:t>
            </a:r>
          </a:p>
          <a:p>
            <a:pPr marL="342900" indent="-342900">
              <a:lnSpc>
                <a:spcPct val="100000"/>
              </a:lnSpc>
              <a:buFont typeface="+mj-lt"/>
              <a:buAutoNum type="arabicPeriod"/>
            </a:pPr>
            <a:r>
              <a:rPr lang="en-US" sz="1600" dirty="0"/>
              <a:t>Microsoft Cognitive Services &amp; Azure ML  https://www.microsoft.com/cognitive-services/en-us/apis </a:t>
            </a:r>
          </a:p>
          <a:p>
            <a:pPr marL="342900" indent="-342900">
              <a:lnSpc>
                <a:spcPct val="100000"/>
              </a:lnSpc>
              <a:buFont typeface="+mj-lt"/>
              <a:buAutoNum type="arabicPeriod"/>
            </a:pPr>
            <a:endParaRPr lang="en-US" sz="1600" dirty="0"/>
          </a:p>
        </p:txBody>
      </p:sp>
    </p:spTree>
    <p:extLst>
      <p:ext uri="{BB962C8B-B14F-4D97-AF65-F5344CB8AC3E}">
        <p14:creationId xmlns:p14="http://schemas.microsoft.com/office/powerpoint/2010/main" val="19335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US" sz="4800" dirty="0"/>
            </a:br>
            <a:br>
              <a:rPr lang="en-US" sz="4800" dirty="0"/>
            </a:br>
            <a:br>
              <a:rPr lang="en-US" sz="4800" dirty="0"/>
            </a:br>
            <a:br>
              <a:rPr lang="en-US" sz="4800" dirty="0"/>
            </a:br>
            <a:br>
              <a:rPr lang="en-US" sz="4800" dirty="0"/>
            </a:br>
            <a:br>
              <a:rPr lang="en-US" sz="4800" dirty="0"/>
            </a:br>
            <a:r>
              <a:rPr lang="en-US" sz="4800" dirty="0"/>
              <a:t>Q&amp;A</a:t>
            </a:r>
          </a:p>
        </p:txBody>
      </p:sp>
      <p:sp>
        <p:nvSpPr>
          <p:cNvPr id="4" name="Content Placeholder 3"/>
          <p:cNvSpPr>
            <a:spLocks noGrp="1"/>
          </p:cNvSpPr>
          <p:nvPr>
            <p:ph idx="1"/>
          </p:nvPr>
        </p:nvSpPr>
        <p:spPr>
          <a:xfrm>
            <a:off x="838198" y="1825625"/>
            <a:ext cx="10210802" cy="4351338"/>
          </a:xfrm>
        </p:spPr>
        <p:txBody>
          <a:bodyPr>
            <a:normAutofit lnSpcReduction="10000"/>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3200" b="1" dirty="0"/>
              <a:t>Oleksandr Krakovetskyi</a:t>
            </a:r>
          </a:p>
          <a:p>
            <a:pPr marL="0" indent="0">
              <a:buNone/>
            </a:pPr>
            <a:r>
              <a:rPr lang="en-US" sz="2400" dirty="0"/>
              <a:t>CEO DevRain Solutions</a:t>
            </a:r>
          </a:p>
          <a:p>
            <a:pPr marL="0" indent="0">
              <a:buNone/>
            </a:pPr>
            <a:endParaRPr lang="en-US" sz="2400" dirty="0"/>
          </a:p>
          <a:p>
            <a:pPr marL="0" indent="0">
              <a:buNone/>
            </a:pPr>
            <a:r>
              <a:rPr lang="en-US" sz="2400" dirty="0">
                <a:hlinkClick r:id="rId2"/>
              </a:rPr>
              <a:t>alex.krakovetskiy@devrain.com</a:t>
            </a:r>
            <a:r>
              <a:rPr lang="en-US" sz="2400" dirty="0"/>
              <a:t> </a:t>
            </a:r>
          </a:p>
          <a:p>
            <a:pPr marL="0" indent="0">
              <a:buNone/>
            </a:pPr>
            <a:r>
              <a:rPr lang="en-US" sz="2400" dirty="0"/>
              <a:t>@</a:t>
            </a:r>
            <a:r>
              <a:rPr lang="en-US" sz="2400" dirty="0" err="1"/>
              <a:t>msugvnua</a:t>
            </a:r>
            <a:endParaRPr lang="en-US" sz="2400" dirty="0"/>
          </a:p>
          <a:p>
            <a:pPr marL="0" indent="0">
              <a:buNone/>
            </a:pPr>
            <a:r>
              <a:rPr lang="en-US" sz="2400" dirty="0">
                <a:hlinkClick r:id="rId3"/>
              </a:rPr>
              <a:t>https://www.facebook.com/alex.krakovetskiy</a:t>
            </a:r>
            <a:r>
              <a:rPr lang="en-US" sz="2400" dirty="0"/>
              <a:t> </a:t>
            </a:r>
          </a:p>
          <a:p>
            <a:pPr marL="0" indent="0">
              <a:buNone/>
            </a:pPr>
            <a:endParaRPr lang="en-US" sz="2400" dirty="0"/>
          </a:p>
        </p:txBody>
      </p:sp>
      <p:pic>
        <p:nvPicPr>
          <p:cNvPr id="5"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098" y="1027906"/>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a:t>
            </a:r>
          </a:p>
        </p:txBody>
      </p:sp>
      <p:sp>
        <p:nvSpPr>
          <p:cNvPr id="3" name="Content Placeholder 2"/>
          <p:cNvSpPr>
            <a:spLocks noGrp="1"/>
          </p:cNvSpPr>
          <p:nvPr>
            <p:ph idx="1"/>
          </p:nvPr>
        </p:nvSpPr>
        <p:spPr>
          <a:xfrm>
            <a:off x="838200" y="1825625"/>
            <a:ext cx="5164494" cy="4351338"/>
          </a:xfrm>
        </p:spPr>
        <p:txBody>
          <a:bodyPr>
            <a:normAutofit/>
          </a:bodyPr>
          <a:lstStyle/>
          <a:p>
            <a:pPr marL="0" indent="0">
              <a:buNone/>
            </a:pPr>
            <a:r>
              <a:rPr lang="en-US" dirty="0"/>
              <a:t>Open data is the idea that some data should be freely available to everyone to use and republish as they wish, without restrictions from copyright, patents or other mechanisms of control.</a:t>
            </a:r>
            <a:endParaRPr lang="ru-RU" dirty="0"/>
          </a:p>
          <a:p>
            <a:pPr marL="0" indent="0">
              <a:buNone/>
            </a:pPr>
            <a:endParaRPr lang="ru-RU" dirty="0"/>
          </a:p>
          <a:p>
            <a:pPr marL="0" indent="0">
              <a:buNone/>
            </a:pPr>
            <a:r>
              <a:rPr lang="en-US" dirty="0">
                <a:hlinkClick r:id="rId2"/>
              </a:rPr>
              <a:t>https://en.wikipedia.org/wiki/Open_data</a:t>
            </a:r>
            <a:r>
              <a:rPr lang="ru-RU" dirty="0"/>
              <a:t> </a:t>
            </a:r>
            <a:endParaRPr lang="en-US" dirty="0"/>
          </a:p>
        </p:txBody>
      </p:sp>
      <p:pic>
        <p:nvPicPr>
          <p:cNvPr id="1026" name="Picture 2" descr="https://upload.wikimedia.org/wikipedia/commons/3/39/L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605" y="738965"/>
            <a:ext cx="663939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6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Content Placeholder 2"/>
          <p:cNvSpPr>
            <a:spLocks noGrp="1"/>
          </p:cNvSpPr>
          <p:nvPr>
            <p:ph idx="1"/>
          </p:nvPr>
        </p:nvSpPr>
        <p:spPr>
          <a:xfrm>
            <a:off x="838200" y="1825625"/>
            <a:ext cx="5873620" cy="4351338"/>
          </a:xfrm>
        </p:spPr>
        <p:txBody>
          <a:bodyPr>
            <a:normAutofit/>
          </a:bodyPr>
          <a:lstStyle/>
          <a:p>
            <a:pPr marL="514350" indent="-514350">
              <a:buFont typeface="+mj-lt"/>
              <a:buAutoNum type="arabicPeriod"/>
            </a:pPr>
            <a:r>
              <a:rPr lang="en-US" dirty="0"/>
              <a:t>User behavior </a:t>
            </a:r>
          </a:p>
          <a:p>
            <a:pPr marL="514350" indent="-514350">
              <a:buFont typeface="+mj-lt"/>
              <a:buAutoNum type="arabicPeriod"/>
            </a:pPr>
            <a:r>
              <a:rPr lang="en-US" dirty="0"/>
              <a:t>Time series (weather, Forex, currencies)</a:t>
            </a:r>
          </a:p>
          <a:p>
            <a:pPr marL="514350" indent="-514350">
              <a:buFont typeface="+mj-lt"/>
              <a:buAutoNum type="arabicPeriod"/>
            </a:pPr>
            <a:r>
              <a:rPr lang="en-US" dirty="0" err="1"/>
              <a:t>IoT</a:t>
            </a:r>
            <a:endParaRPr lang="en-US" dirty="0"/>
          </a:p>
          <a:p>
            <a:pPr marL="514350" indent="-514350">
              <a:buFont typeface="+mj-lt"/>
              <a:buAutoNum type="arabicPeriod"/>
            </a:pPr>
            <a:r>
              <a:rPr lang="en-US" dirty="0"/>
              <a:t>Government</a:t>
            </a:r>
          </a:p>
          <a:p>
            <a:pPr marL="514350" indent="-514350">
              <a:buFont typeface="+mj-lt"/>
              <a:buAutoNum type="arabicPeriod"/>
            </a:pPr>
            <a:r>
              <a:rPr lang="en-US" dirty="0"/>
              <a:t>Science</a:t>
            </a:r>
          </a:p>
          <a:p>
            <a:pPr marL="514350" indent="-514350">
              <a:buFont typeface="+mj-lt"/>
              <a:buAutoNum type="arabicPeriod"/>
            </a:pPr>
            <a:r>
              <a:rPr lang="en-US" dirty="0"/>
              <a:t>Private companies data (e.g. Uber Movement)</a:t>
            </a:r>
          </a:p>
          <a:p>
            <a:pPr marL="514350" indent="-514350">
              <a:buFont typeface="+mj-lt"/>
              <a:buAutoNum type="arabicPeriod"/>
            </a:pPr>
            <a:r>
              <a:rPr lang="en-US" dirty="0"/>
              <a:t>Semantic Web</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1026" name="Picture 2" descr="Результат пошуку зображень за запитом &quot;data sourc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243" y="1027906"/>
            <a:ext cx="442451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9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Reuters Corpora</a:t>
            </a:r>
          </a:p>
        </p:txBody>
      </p:sp>
      <p:sp>
        <p:nvSpPr>
          <p:cNvPr id="4" name="Content Placeholder 3"/>
          <p:cNvSpPr>
            <a:spLocks noGrp="1"/>
          </p:cNvSpPr>
          <p:nvPr>
            <p:ph idx="1"/>
          </p:nvPr>
        </p:nvSpPr>
        <p:spPr>
          <a:xfrm>
            <a:off x="838200" y="1825625"/>
            <a:ext cx="7161246" cy="4351338"/>
          </a:xfrm>
        </p:spPr>
        <p:txBody>
          <a:bodyPr>
            <a:noAutofit/>
          </a:bodyPr>
          <a:lstStyle/>
          <a:p>
            <a:pPr marL="0" indent="0">
              <a:lnSpc>
                <a:spcPct val="100000"/>
              </a:lnSpc>
              <a:buNone/>
            </a:pPr>
            <a:r>
              <a:rPr lang="en-US" sz="2400" dirty="0"/>
              <a:t>As a service to the scientific community, Reuters is making available large quantities of Reuters News stories for research into natural language processing, information retrieval, machine learning, etc.</a:t>
            </a:r>
            <a:br>
              <a:rPr lang="en-US" sz="2400" dirty="0"/>
            </a:br>
            <a:endParaRPr lang="en-US" sz="2400" dirty="0"/>
          </a:p>
          <a:p>
            <a:pPr marL="0" indent="0">
              <a:lnSpc>
                <a:spcPct val="100000"/>
              </a:lnSpc>
              <a:buNone/>
            </a:pPr>
            <a:r>
              <a:rPr lang="en-US" sz="2400" dirty="0">
                <a:hlinkClick r:id="rId2"/>
              </a:rPr>
              <a:t>http://about.reuters.com/researchandstandards/corpus/</a:t>
            </a:r>
            <a:r>
              <a:rPr lang="en-US" sz="2400" dirty="0"/>
              <a:t> </a:t>
            </a:r>
          </a:p>
        </p:txBody>
      </p:sp>
    </p:spTree>
    <p:extLst>
      <p:ext uri="{BB962C8B-B14F-4D97-AF65-F5344CB8AC3E}">
        <p14:creationId xmlns:p14="http://schemas.microsoft.com/office/powerpoint/2010/main" val="55674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Open Data</a:t>
            </a:r>
          </a:p>
        </p:txBody>
      </p:sp>
      <p:sp>
        <p:nvSpPr>
          <p:cNvPr id="3" name="Content Placeholder 2"/>
          <p:cNvSpPr>
            <a:spLocks noGrp="1"/>
          </p:cNvSpPr>
          <p:nvPr>
            <p:ph idx="1"/>
          </p:nvPr>
        </p:nvSpPr>
        <p:spPr>
          <a:xfrm>
            <a:off x="838199" y="1825625"/>
            <a:ext cx="6707156" cy="4351338"/>
          </a:xfrm>
        </p:spPr>
        <p:txBody>
          <a:bodyPr>
            <a:normAutofit/>
          </a:bodyPr>
          <a:lstStyle/>
          <a:p>
            <a:pPr marL="0" indent="0">
              <a:buNone/>
            </a:pPr>
            <a:r>
              <a:rPr lang="en-US" dirty="0"/>
              <a:t>Tim Berners-Lee, the inventor of the Web and Linked Data initiator, suggested a 5-star deployment scheme for Open Data. Here, we give examples for each step of the stars and explain costs and benefits that come along with it.</a:t>
            </a:r>
            <a:endParaRPr lang="ru-RU" dirty="0"/>
          </a:p>
          <a:p>
            <a:pPr marL="0" indent="0">
              <a:buNone/>
            </a:pPr>
            <a:endParaRPr lang="ru-RU" dirty="0"/>
          </a:p>
          <a:p>
            <a:pPr marL="0" indent="0">
              <a:buNone/>
            </a:pPr>
            <a:r>
              <a:rPr lang="en-US" dirty="0">
                <a:hlinkClick r:id="rId2"/>
              </a:rPr>
              <a:t>http://5stardata.info/</a:t>
            </a:r>
            <a:r>
              <a:rPr lang="en-US" dirty="0"/>
              <a:t> </a:t>
            </a:r>
            <a:endParaRPr lang="ru-RU" dirty="0"/>
          </a:p>
        </p:txBody>
      </p:sp>
      <p:pic>
        <p:nvPicPr>
          <p:cNvPr id="5" name="Picture 2" descr="5-star steps by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264" y="1690688"/>
            <a:ext cx="7095574"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8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 Formats</a:t>
            </a:r>
          </a:p>
        </p:txBody>
      </p:sp>
      <p:sp>
        <p:nvSpPr>
          <p:cNvPr id="3" name="Content Placeholder 2"/>
          <p:cNvSpPr>
            <a:spLocks noGrp="1"/>
          </p:cNvSpPr>
          <p:nvPr>
            <p:ph idx="1"/>
          </p:nvPr>
        </p:nvSpPr>
        <p:spPr>
          <a:xfrm>
            <a:off x="838200" y="1825625"/>
            <a:ext cx="5164494" cy="4351338"/>
          </a:xfrm>
        </p:spPr>
        <p:txBody>
          <a:bodyPr>
            <a:normAutofit/>
          </a:bodyPr>
          <a:lstStyle/>
          <a:p>
            <a:pPr marL="0" indent="0">
              <a:buNone/>
            </a:pPr>
            <a:endParaRPr lang="en-US" dirty="0"/>
          </a:p>
          <a:p>
            <a:pPr marL="0" indent="0">
              <a:buNone/>
            </a:pPr>
            <a:r>
              <a:rPr lang="en-US" dirty="0"/>
              <a:t>JSON</a:t>
            </a:r>
          </a:p>
          <a:p>
            <a:pPr marL="0" indent="0">
              <a:buNone/>
            </a:pPr>
            <a:r>
              <a:rPr lang="en-US" dirty="0"/>
              <a:t>XML/RDF</a:t>
            </a:r>
          </a:p>
          <a:p>
            <a:pPr marL="0" indent="0">
              <a:buNone/>
            </a:pPr>
            <a:r>
              <a:rPr lang="en-US" dirty="0"/>
              <a:t>TEXT/CSV/Markdown</a:t>
            </a:r>
          </a:p>
          <a:p>
            <a:pPr marL="0" indent="0">
              <a:buNone/>
            </a:pPr>
            <a:endParaRPr lang="en-US" dirty="0"/>
          </a:p>
          <a:p>
            <a:pPr marL="0" indent="0">
              <a:buNone/>
            </a:pPr>
            <a:r>
              <a:rPr lang="en-US" strike="sngStrike" dirty="0"/>
              <a:t>HTML</a:t>
            </a:r>
          </a:p>
          <a:p>
            <a:pPr marL="0" indent="0">
              <a:buNone/>
            </a:pPr>
            <a:r>
              <a:rPr lang="en-US" strike="sngStrike" dirty="0"/>
              <a:t>PDF</a:t>
            </a:r>
          </a:p>
          <a:p>
            <a:pPr marL="0" indent="0">
              <a:buNone/>
            </a:pPr>
            <a:r>
              <a:rPr lang="en-US" strike="sngStrike" dirty="0"/>
              <a:t>Word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413" y="1825625"/>
            <a:ext cx="5852160" cy="3657600"/>
          </a:xfrm>
          <a:prstGeom prst="rect">
            <a:avLst/>
          </a:prstGeom>
        </p:spPr>
      </p:pic>
    </p:spTree>
    <p:extLst>
      <p:ext uri="{BB962C8B-B14F-4D97-AF65-F5344CB8AC3E}">
        <p14:creationId xmlns:p14="http://schemas.microsoft.com/office/powerpoint/2010/main" val="19437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Web</a:t>
            </a:r>
          </a:p>
        </p:txBody>
      </p:sp>
      <p:sp>
        <p:nvSpPr>
          <p:cNvPr id="4" name="Content Placeholder 3"/>
          <p:cNvSpPr>
            <a:spLocks noGrp="1"/>
          </p:cNvSpPr>
          <p:nvPr>
            <p:ph idx="1"/>
          </p:nvPr>
        </p:nvSpPr>
        <p:spPr>
          <a:xfrm>
            <a:off x="838199" y="1825625"/>
            <a:ext cx="4019551" cy="4351338"/>
          </a:xfrm>
        </p:spPr>
        <p:txBody>
          <a:bodyPr>
            <a:normAutofit fontScale="62500" lnSpcReduction="20000"/>
          </a:bodyPr>
          <a:lstStyle/>
          <a:p>
            <a:pPr marL="0" indent="0">
              <a:lnSpc>
                <a:spcPct val="120000"/>
              </a:lnSpc>
              <a:buNone/>
            </a:pPr>
            <a:r>
              <a:rPr lang="en-US" sz="4000" dirty="0"/>
              <a:t>The Semantic Web is an extension of the Web through standards by the World Wide Web Consortium (W3C). The standards promote common data formats and exchange protocols on the Web, most fundamentally the Resource Description Framework (RDF).</a:t>
            </a: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7750" y="1027906"/>
            <a:ext cx="6933453" cy="4572000"/>
          </a:xfrm>
          <a:prstGeom prst="rect">
            <a:avLst/>
          </a:prstGeom>
        </p:spPr>
      </p:pic>
    </p:spTree>
    <p:extLst>
      <p:ext uri="{BB962C8B-B14F-4D97-AF65-F5344CB8AC3E}">
        <p14:creationId xmlns:p14="http://schemas.microsoft.com/office/powerpoint/2010/main" val="71638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RDF &amp; SPARQL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411" y="1690688"/>
            <a:ext cx="7133686" cy="4572000"/>
          </a:xfrm>
          <a:prstGeom prst="rect">
            <a:avLst/>
          </a:prstGeom>
        </p:spPr>
      </p:pic>
      <p:sp>
        <p:nvSpPr>
          <p:cNvPr id="8" name="Content Placeholder 3"/>
          <p:cNvSpPr>
            <a:spLocks noGrp="1"/>
          </p:cNvSpPr>
          <p:nvPr>
            <p:ph idx="1"/>
          </p:nvPr>
        </p:nvSpPr>
        <p:spPr>
          <a:xfrm>
            <a:off x="838199" y="1825625"/>
            <a:ext cx="3603172" cy="4351338"/>
          </a:xfrm>
        </p:spPr>
        <p:txBody>
          <a:bodyPr>
            <a:noAutofit/>
          </a:bodyPr>
          <a:lstStyle/>
          <a:p>
            <a:pPr marL="0" indent="0">
              <a:lnSpc>
                <a:spcPct val="120000"/>
              </a:lnSpc>
              <a:buNone/>
            </a:pPr>
            <a:r>
              <a:rPr lang="en-US" sz="2000" dirty="0"/>
              <a:t>SPARQL is an RDF query language, that is, a semantic query language for databases, able to retrieve and manipulate data stored in Resource Description Framework (RDF) format.</a:t>
            </a:r>
            <a:endParaRPr lang="en-US" sz="1100" dirty="0"/>
          </a:p>
        </p:txBody>
      </p:sp>
    </p:spTree>
    <p:extLst>
      <p:ext uri="{BB962C8B-B14F-4D97-AF65-F5344CB8AC3E}">
        <p14:creationId xmlns:p14="http://schemas.microsoft.com/office/powerpoint/2010/main" val="277830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6691</TotalTime>
  <Words>901</Words>
  <Application>Microsoft Office PowerPoint</Application>
  <PresentationFormat>Widescreen</PresentationFormat>
  <Paragraphs>117</Paragraphs>
  <Slides>27</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ＭＳ Ｐゴシック</vt:lpstr>
      <vt:lpstr>Arial</vt:lpstr>
      <vt:lpstr>Avenir LT Pro 45 Book</vt:lpstr>
      <vt:lpstr>Calibri Light</vt:lpstr>
      <vt:lpstr>Consolas</vt:lpstr>
      <vt:lpstr>Segoe UI</vt:lpstr>
      <vt:lpstr>Segoe UI Light</vt:lpstr>
      <vt:lpstr>Office Theme</vt:lpstr>
      <vt:lpstr>2_5-30405_Build_Template_16x9_LightBlue_Color_Background</vt:lpstr>
      <vt:lpstr>4_5-30405_Build_Template_16x9_White_Background</vt:lpstr>
      <vt:lpstr> Semantic Web, Open Data and NLP  Oleksandr Krakovetskyi CEO, DevRain Solutions @msugvnua, alex.krakovetskiy@devrain.com https://www.facebook.com/alex.krakovetskiy  </vt:lpstr>
      <vt:lpstr>About</vt:lpstr>
      <vt:lpstr>Open Data</vt:lpstr>
      <vt:lpstr>Data Sources</vt:lpstr>
      <vt:lpstr>Reuters Corpora</vt:lpstr>
      <vt:lpstr>Classification of Open Data</vt:lpstr>
      <vt:lpstr>Open Data Formats</vt:lpstr>
      <vt:lpstr>Semantic Web</vt:lpstr>
      <vt:lpstr>RDF &amp; SPARQL</vt:lpstr>
      <vt:lpstr>Microformats</vt:lpstr>
      <vt:lpstr>Відкриті дані</vt:lpstr>
      <vt:lpstr>Відкриті дані</vt:lpstr>
      <vt:lpstr>Відкриті дані</vt:lpstr>
      <vt:lpstr>FlightRadar24</vt:lpstr>
      <vt:lpstr>Видані направлення авіакомпаніям України</vt:lpstr>
      <vt:lpstr>Місця та івенти</vt:lpstr>
      <vt:lpstr>PowerPoint Presentation</vt:lpstr>
      <vt:lpstr>Інформаційна система управління майном територіальної громади міста Києва</vt:lpstr>
      <vt:lpstr>УкрТрансГаз </vt:lpstr>
      <vt:lpstr>Tesla Club Ukraine</vt:lpstr>
      <vt:lpstr>UA Roads</vt:lpstr>
      <vt:lpstr>Natural Language Processing</vt:lpstr>
      <vt:lpstr>#4: GNMT</vt:lpstr>
      <vt:lpstr>Named Entity Recognition</vt:lpstr>
      <vt:lpstr>OpenCalais &amp; Dbpedia Spotlight</vt:lpstr>
      <vt:lpstr>NER Tools</vt:lpstr>
      <vt:lpstr>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Oleg Katerinyuk (Ancor Personnel)</dc:creator>
  <cp:lastModifiedBy>Oleksandr Krakovetskyi</cp:lastModifiedBy>
  <cp:revision>197</cp:revision>
  <dcterms:created xsi:type="dcterms:W3CDTF">2013-04-04T08:15:00Z</dcterms:created>
  <dcterms:modified xsi:type="dcterms:W3CDTF">2017-02-24T12:50:38Z</dcterms:modified>
</cp:coreProperties>
</file>